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sldIdLst>
    <p:sldId id="277" r:id="rId2"/>
    <p:sldId id="276" r:id="rId3"/>
    <p:sldId id="278" r:id="rId4"/>
    <p:sldId id="269" r:id="rId5"/>
    <p:sldId id="273" r:id="rId6"/>
    <p:sldId id="257" r:id="rId7"/>
    <p:sldId id="258" r:id="rId8"/>
    <p:sldId id="259" r:id="rId9"/>
    <p:sldId id="260" r:id="rId10"/>
    <p:sldId id="261" r:id="rId11"/>
    <p:sldId id="262" r:id="rId12"/>
    <p:sldId id="271" r:id="rId13"/>
    <p:sldId id="263" r:id="rId14"/>
    <p:sldId id="270" r:id="rId15"/>
    <p:sldId id="272" r:id="rId16"/>
    <p:sldId id="264" r:id="rId17"/>
    <p:sldId id="265" r:id="rId18"/>
    <p:sldId id="266" r:id="rId19"/>
    <p:sldId id="274" r:id="rId20"/>
    <p:sldId id="267" r:id="rId21"/>
    <p:sldId id="275" r:id="rId22"/>
    <p:sldId id="268" r:id="rId23"/>
  </p:sldIdLst>
  <p:sldSz cx="12192000" cy="16256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512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45" d="100"/>
          <a:sy n="45" d="100"/>
        </p:scale>
        <p:origin x="-1434" y="-132"/>
      </p:cViewPr>
      <p:guideLst>
        <p:guide orient="horz" pos="51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-19050" y="-4938"/>
            <a:ext cx="12211050" cy="933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-19050" y="1002243"/>
            <a:ext cx="12211050" cy="15980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2660416"/>
            <a:ext cx="9144000" cy="565949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64268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2660416"/>
            <a:ext cx="9144000" cy="565949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8311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4052714"/>
            <a:ext cx="10515600" cy="676204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10878728"/>
            <a:ext cx="10515600" cy="3555999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6624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7920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865483"/>
            <a:ext cx="10515600" cy="3142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3984979"/>
            <a:ext cx="5183188" cy="195297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5937956"/>
            <a:ext cx="5183188" cy="87338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01576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52408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51297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9" y="1083733"/>
            <a:ext cx="3932237" cy="379306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2340564"/>
            <a:ext cx="6172200" cy="115522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9" y="4876800"/>
            <a:ext cx="3932237" cy="90348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74580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9" y="1083733"/>
            <a:ext cx="3932237" cy="3793067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2340564"/>
            <a:ext cx="6172200" cy="115522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9" y="4876800"/>
            <a:ext cx="3932237" cy="903487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0046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25868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865481"/>
            <a:ext cx="2628900" cy="1377620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54402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865483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15066905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9D1A4-9DD4-406F-96D5-DDD19AB0A7F4}" type="datetimeFigureOut">
              <a:rPr lang="ko-KR" altLang="en-US" smtClean="0"/>
              <a:pPr/>
              <a:t>2015-02-10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15066905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15066905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596CF-82DF-4DA8-B083-1480D60188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79204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7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47650" y="247650"/>
            <a:ext cx="11677650" cy="156972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19048" y="520700"/>
            <a:ext cx="11139552" cy="1517650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752598" y="4419600"/>
            <a:ext cx="8792792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r>
              <a:rPr lang="ko-KR" altLang="en-US" sz="5400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작은도서관</a:t>
            </a:r>
            <a:r>
              <a:rPr lang="ko-KR" altLang="en-US" sz="54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운영평가 시스템</a:t>
            </a:r>
            <a:endParaRPr lang="ko-KR" altLang="en-US" sz="5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67709" y="5342930"/>
            <a:ext cx="4009431" cy="5847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현장운영자 매뉴얼</a:t>
            </a:r>
            <a:r>
              <a:rPr lang="en-US" altLang="ko-KR" sz="32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endParaRPr lang="ko-KR" altLang="en-US" sz="32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4354" y="13037705"/>
            <a:ext cx="4526973" cy="92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9864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285750" y="1335768"/>
            <a:ext cx="11620500" cy="147805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1045847" y="199995"/>
            <a:ext cx="9669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   목차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58931" y="1399309"/>
            <a:ext cx="11294919" cy="13316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/>
              <a:t>서비스소개</a:t>
            </a:r>
            <a:r>
              <a:rPr lang="en-US" altLang="ko-KR" sz="2400" b="1" dirty="0" smtClean="0"/>
              <a:t>………………………………………………………………………………………….1</a:t>
            </a:r>
          </a:p>
          <a:p>
            <a:pPr>
              <a:lnSpc>
                <a:spcPct val="150000"/>
              </a:lnSpc>
            </a:pPr>
            <a:r>
              <a:rPr lang="ko-KR" altLang="en-US" sz="2400" b="1" dirty="0" smtClean="0"/>
              <a:t>시작하기</a:t>
            </a:r>
            <a:r>
              <a:rPr lang="en-US" altLang="ko-KR" sz="2400" b="1" dirty="0"/>
              <a:t> </a:t>
            </a:r>
            <a:r>
              <a:rPr lang="en-US" altLang="ko-KR" sz="2400" b="1" dirty="0" smtClean="0"/>
              <a:t>…………………………………………………………………………………………</a:t>
            </a:r>
            <a:r>
              <a:rPr lang="en-US" altLang="ko-KR" sz="2400" b="1" dirty="0"/>
              <a:t>…</a:t>
            </a:r>
            <a:r>
              <a:rPr lang="en-US" altLang="ko-KR" sz="2400" b="1" dirty="0" smtClean="0"/>
              <a:t>2</a:t>
            </a:r>
          </a:p>
          <a:p>
            <a:pPr>
              <a:lnSpc>
                <a:spcPct val="150000"/>
              </a:lnSpc>
            </a:pPr>
            <a:r>
              <a:rPr lang="en-US" altLang="ko-KR" sz="2400" dirty="0" smtClean="0"/>
              <a:t> </a:t>
            </a:r>
            <a:r>
              <a:rPr lang="en-US" altLang="ko-KR" sz="2400" dirty="0"/>
              <a:t>1)</a:t>
            </a:r>
            <a:r>
              <a:rPr lang="ko-KR" altLang="en-US" sz="2400" dirty="0" smtClean="0"/>
              <a:t>로그인하기</a:t>
            </a:r>
            <a:r>
              <a:rPr lang="en-US" altLang="ko-KR" sz="2400" b="1" dirty="0" smtClean="0"/>
              <a:t>………………………………………………………………………………………</a:t>
            </a:r>
            <a:r>
              <a:rPr lang="en-US" altLang="ko-KR" sz="2400" dirty="0" smtClean="0"/>
              <a:t>2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b="1" dirty="0"/>
              <a:t>1. </a:t>
            </a:r>
            <a:r>
              <a:rPr lang="ko-KR" altLang="en-US" sz="2400" b="1" dirty="0" smtClean="0"/>
              <a:t>실태조사</a:t>
            </a:r>
            <a:r>
              <a:rPr lang="en-US" altLang="ko-KR" sz="2400" b="1" dirty="0" smtClean="0"/>
              <a:t>………………………………………………………………………………………….3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ko-KR" altLang="en-US" sz="2400" dirty="0" smtClean="0"/>
              <a:t>시작하기</a:t>
            </a:r>
            <a:r>
              <a:rPr lang="en-US" altLang="ko-KR" sz="2400" b="1" dirty="0" smtClean="0"/>
              <a:t>……………………………………………………...</a:t>
            </a:r>
            <a:r>
              <a:rPr lang="en-US" altLang="ko-KR" sz="2400" dirty="0" smtClean="0"/>
              <a:t>4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2)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1</a:t>
            </a:r>
            <a:r>
              <a:rPr lang="en-US" altLang="ko-KR" sz="2400" b="1" dirty="0" smtClean="0"/>
              <a:t>………………………………………………………………...</a:t>
            </a:r>
            <a:r>
              <a:rPr lang="en-US" altLang="ko-KR" sz="2400" dirty="0" smtClean="0"/>
              <a:t>5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3)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2</a:t>
            </a:r>
            <a:r>
              <a:rPr lang="en-US" altLang="ko-KR" sz="2400" b="1" dirty="0" smtClean="0"/>
              <a:t>………………………………………………………………...</a:t>
            </a:r>
            <a:r>
              <a:rPr lang="en-US" altLang="ko-KR" sz="2400" dirty="0" smtClean="0"/>
              <a:t>6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4)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3</a:t>
            </a:r>
            <a:r>
              <a:rPr lang="en-US" altLang="ko-KR" sz="2400" b="1" dirty="0" smtClean="0"/>
              <a:t>………………………………………………………………...</a:t>
            </a:r>
            <a:r>
              <a:rPr lang="en-US" altLang="ko-KR" sz="2400" dirty="0" smtClean="0"/>
              <a:t>7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5)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4</a:t>
            </a:r>
            <a:r>
              <a:rPr lang="en-US" altLang="ko-KR" sz="2400" b="1" dirty="0" smtClean="0"/>
              <a:t>………………………………………………………………...</a:t>
            </a:r>
            <a:r>
              <a:rPr lang="en-US" altLang="ko-KR" sz="2400" dirty="0" smtClean="0"/>
              <a:t>8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6)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-5(</a:t>
            </a:r>
            <a:r>
              <a:rPr lang="ko-KR" altLang="en-US" sz="2400" dirty="0"/>
              <a:t>공립</a:t>
            </a:r>
            <a:r>
              <a:rPr lang="en-US" altLang="ko-KR" sz="2400" dirty="0" smtClean="0"/>
              <a:t>)</a:t>
            </a:r>
            <a:r>
              <a:rPr lang="en-US" altLang="ko-KR" sz="2400" b="1" dirty="0" smtClean="0"/>
              <a:t>………………………………………………………</a:t>
            </a:r>
            <a:r>
              <a:rPr lang="en-US" altLang="ko-KR" sz="2400" b="1" dirty="0"/>
              <a:t>…</a:t>
            </a:r>
            <a:r>
              <a:rPr lang="en-US" altLang="ko-KR" sz="2400" dirty="0" smtClean="0"/>
              <a:t>9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7)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-5(</a:t>
            </a:r>
            <a:r>
              <a:rPr lang="ko-KR" altLang="en-US" sz="2400" dirty="0"/>
              <a:t>사립</a:t>
            </a:r>
            <a:r>
              <a:rPr lang="en-US" altLang="ko-KR" sz="2400" dirty="0" smtClean="0"/>
              <a:t>)</a:t>
            </a:r>
            <a:r>
              <a:rPr lang="en-US" altLang="ko-KR" sz="2400" b="1" dirty="0" smtClean="0"/>
              <a:t>…………………………………………………….…</a:t>
            </a:r>
            <a:r>
              <a:rPr lang="en-US" altLang="ko-KR" sz="2400" dirty="0" smtClean="0"/>
              <a:t>10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8)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6</a:t>
            </a:r>
            <a:r>
              <a:rPr lang="en-US" altLang="ko-KR" sz="2400" b="1" dirty="0" smtClean="0"/>
              <a:t>……………………………………………………………….</a:t>
            </a:r>
            <a:r>
              <a:rPr lang="en-US" altLang="ko-KR" sz="2400" dirty="0" smtClean="0"/>
              <a:t>11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9)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-7(</a:t>
            </a:r>
            <a:r>
              <a:rPr lang="ko-KR" altLang="en-US" sz="2400" dirty="0"/>
              <a:t>공립</a:t>
            </a:r>
            <a:r>
              <a:rPr lang="en-US" altLang="ko-KR" sz="2400" dirty="0" smtClean="0"/>
              <a:t>)</a:t>
            </a:r>
            <a:r>
              <a:rPr lang="en-US" altLang="ko-KR" sz="2400" b="1" dirty="0" smtClean="0"/>
              <a:t>……………………………………………………….</a:t>
            </a:r>
            <a:r>
              <a:rPr lang="en-US" altLang="ko-KR" sz="2400" dirty="0" smtClean="0"/>
              <a:t>12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10)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-7(</a:t>
            </a:r>
            <a:r>
              <a:rPr lang="ko-KR" altLang="en-US" sz="2400" dirty="0"/>
              <a:t>사립</a:t>
            </a:r>
            <a:r>
              <a:rPr lang="en-US" altLang="ko-KR" sz="2400" dirty="0" smtClean="0"/>
              <a:t>)</a:t>
            </a:r>
            <a:r>
              <a:rPr lang="en-US" altLang="ko-KR" sz="2400" b="1" dirty="0" smtClean="0"/>
              <a:t>……………………………………………………..</a:t>
            </a:r>
            <a:r>
              <a:rPr lang="en-US" altLang="ko-KR" sz="2400" dirty="0" smtClean="0"/>
              <a:t>13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11)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8</a:t>
            </a:r>
            <a:r>
              <a:rPr lang="en-US" altLang="ko-KR" sz="2400" b="1" dirty="0" smtClean="0"/>
              <a:t>……………………………………………………………..</a:t>
            </a:r>
            <a:r>
              <a:rPr lang="en-US" altLang="ko-KR" sz="2400" dirty="0" smtClean="0"/>
              <a:t>14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12)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en-US" altLang="ko-KR" sz="2400" dirty="0" smtClean="0"/>
              <a:t>9</a:t>
            </a:r>
            <a:r>
              <a:rPr lang="en-US" altLang="ko-KR" sz="2400" b="1" dirty="0" smtClean="0"/>
              <a:t>……………………………………………………………..</a:t>
            </a:r>
            <a:r>
              <a:rPr lang="en-US" altLang="ko-KR" sz="2400" dirty="0" smtClean="0"/>
              <a:t>15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13)</a:t>
            </a:r>
            <a:r>
              <a:rPr lang="ko-KR" altLang="en-US" sz="2400" dirty="0" err="1"/>
              <a:t>작은도서관</a:t>
            </a:r>
            <a:r>
              <a:rPr lang="ko-KR" altLang="en-US" sz="2400" dirty="0"/>
              <a:t> 운영실태조사</a:t>
            </a:r>
            <a:r>
              <a:rPr lang="en-US" altLang="ko-KR" sz="2400" dirty="0"/>
              <a:t>-</a:t>
            </a:r>
            <a:r>
              <a:rPr lang="ko-KR" altLang="en-US" sz="2400" dirty="0" smtClean="0"/>
              <a:t>결과</a:t>
            </a:r>
            <a:r>
              <a:rPr lang="en-US" altLang="ko-KR" sz="2400" b="1" dirty="0" smtClean="0"/>
              <a:t>………………………………………………………</a:t>
            </a:r>
            <a:r>
              <a:rPr lang="en-US" altLang="ko-KR" sz="2400" b="1" dirty="0"/>
              <a:t>…</a:t>
            </a:r>
            <a:r>
              <a:rPr lang="en-US" altLang="ko-KR" sz="2400" dirty="0" smtClean="0"/>
              <a:t>16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b="1" dirty="0"/>
              <a:t>2. </a:t>
            </a:r>
            <a:r>
              <a:rPr lang="ko-KR" altLang="en-US" sz="2400" b="1" dirty="0" smtClean="0"/>
              <a:t>도서관관리</a:t>
            </a:r>
            <a:r>
              <a:rPr lang="en-US" altLang="ko-KR" sz="2400" b="1" dirty="0" smtClean="0"/>
              <a:t>……………………………………………………………………………………...17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1)</a:t>
            </a:r>
            <a:r>
              <a:rPr lang="ko-KR" altLang="en-US" sz="2400" dirty="0"/>
              <a:t>도서관 </a:t>
            </a:r>
            <a:r>
              <a:rPr lang="ko-KR" altLang="en-US" sz="2400" dirty="0" smtClean="0"/>
              <a:t>조회</a:t>
            </a:r>
            <a:r>
              <a:rPr lang="en-US" altLang="ko-KR" sz="2400" b="1" dirty="0" smtClean="0"/>
              <a:t>…………………………………………………………………………………….</a:t>
            </a:r>
            <a:r>
              <a:rPr lang="en-US" altLang="ko-KR" sz="2400" dirty="0" smtClean="0"/>
              <a:t>18</a:t>
            </a:r>
            <a:endParaRPr lang="en-US" altLang="ko-KR" sz="2400" dirty="0"/>
          </a:p>
          <a:p>
            <a:pPr>
              <a:lnSpc>
                <a:spcPct val="150000"/>
              </a:lnSpc>
            </a:pPr>
            <a:endParaRPr lang="en-US" altLang="ko-KR" sz="2400" dirty="0"/>
          </a:p>
          <a:p>
            <a:pPr>
              <a:lnSpc>
                <a:spcPct val="150000"/>
              </a:lnSpc>
            </a:pPr>
            <a:r>
              <a:rPr lang="en-US" altLang="ko-KR" sz="2400" b="1" dirty="0"/>
              <a:t>3. </a:t>
            </a:r>
            <a:r>
              <a:rPr lang="ko-KR" altLang="en-US" sz="2400" b="1" dirty="0" smtClean="0"/>
              <a:t>운영자관리</a:t>
            </a:r>
            <a:r>
              <a:rPr lang="en-US" altLang="ko-KR" sz="2400" b="1" dirty="0" smtClean="0"/>
              <a:t>……………………………………………………………………………………</a:t>
            </a:r>
            <a:r>
              <a:rPr lang="en-US" altLang="ko-KR" sz="2400" b="1" dirty="0"/>
              <a:t>…</a:t>
            </a:r>
            <a:r>
              <a:rPr lang="en-US" altLang="ko-KR" sz="2400" b="1" dirty="0" smtClean="0"/>
              <a:t>19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en-US" altLang="ko-KR" sz="2400" dirty="0"/>
              <a:t> 1)</a:t>
            </a:r>
            <a:r>
              <a:rPr lang="ko-KR" altLang="en-US" sz="2400" dirty="0"/>
              <a:t>현장운영자 </a:t>
            </a:r>
            <a:r>
              <a:rPr lang="ko-KR" altLang="en-US" sz="2400" dirty="0" smtClean="0"/>
              <a:t>조회</a:t>
            </a:r>
            <a:r>
              <a:rPr lang="en-US" altLang="ko-KR" sz="2400" b="1" dirty="0" smtClean="0"/>
              <a:t>……………………………………………………………………………….</a:t>
            </a:r>
            <a:r>
              <a:rPr lang="en-US" altLang="ko-KR" sz="2400" dirty="0" smtClean="0"/>
              <a:t>20</a:t>
            </a:r>
            <a:endParaRPr lang="ko-KR" alt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494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275188" y="199995"/>
            <a:ext cx="17363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   서비스소개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700" y="12573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서비스소개</a:t>
            </a:r>
            <a:endParaRPr lang="ko-KR" altLang="en-US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/>
              <a:t>1</a:t>
            </a:r>
            <a:endParaRPr lang="ko-KR" alt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72206" y="1616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b="1" dirty="0"/>
          </a:p>
        </p:txBody>
      </p:sp>
      <p:cxnSp>
        <p:nvCxnSpPr>
          <p:cNvPr id="15" name="직선 연결선 14"/>
          <p:cNvCxnSpPr/>
          <p:nvPr/>
        </p:nvCxnSpPr>
        <p:spPr>
          <a:xfrm>
            <a:off x="285750" y="1752600"/>
            <a:ext cx="1167888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266700" y="1801266"/>
            <a:ext cx="11468100" cy="10556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000" dirty="0"/>
              <a:t> </a:t>
            </a:r>
            <a:r>
              <a:rPr lang="en-US" altLang="ko-KR" sz="2000" dirty="0"/>
              <a:t>2013</a:t>
            </a:r>
            <a:r>
              <a:rPr lang="ko-KR" altLang="en-US" sz="2000" dirty="0"/>
              <a:t>년 말 기준 운영 확인된 </a:t>
            </a:r>
            <a:r>
              <a:rPr lang="ko-KR" altLang="en-US" sz="2000" dirty="0" err="1"/>
              <a:t>작은도서관의</a:t>
            </a:r>
            <a:r>
              <a:rPr lang="ko-KR" altLang="en-US" sz="2000" dirty="0"/>
              <a:t> 수는 총 </a:t>
            </a:r>
            <a:r>
              <a:rPr lang="en-US" altLang="ko-KR" sz="2000" dirty="0"/>
              <a:t>4,686</a:t>
            </a:r>
            <a:r>
              <a:rPr lang="ko-KR" altLang="en-US" sz="2000" dirty="0"/>
              <a:t>개로</a:t>
            </a:r>
            <a:r>
              <a:rPr lang="en-US" altLang="ko-KR" sz="2000" dirty="0"/>
              <a:t>, </a:t>
            </a:r>
            <a:r>
              <a:rPr lang="ko-KR" altLang="en-US" sz="2000" dirty="0"/>
              <a:t>전년도</a:t>
            </a:r>
            <a:r>
              <a:rPr lang="en-US" altLang="ko-KR" sz="2000" dirty="0"/>
              <a:t>(2012</a:t>
            </a:r>
            <a:r>
              <a:rPr lang="ko-KR" altLang="en-US" sz="2000" dirty="0"/>
              <a:t>년</a:t>
            </a:r>
            <a:r>
              <a:rPr lang="en-US" altLang="ko-KR" sz="2000" dirty="0"/>
              <a:t>) </a:t>
            </a:r>
            <a:r>
              <a:rPr lang="ko-KR" altLang="en-US" sz="2000" dirty="0"/>
              <a:t>대비 </a:t>
            </a:r>
            <a:r>
              <a:rPr lang="en-US" altLang="ko-KR" sz="2000" dirty="0"/>
              <a:t>18.6% </a:t>
            </a:r>
            <a:r>
              <a:rPr lang="ko-KR" altLang="en-US" sz="2000" dirty="0"/>
              <a:t>증가하였으며 최근 </a:t>
            </a:r>
            <a:r>
              <a:rPr lang="en-US" altLang="ko-KR" sz="2000" dirty="0"/>
              <a:t>4</a:t>
            </a:r>
            <a:r>
              <a:rPr lang="ko-KR" altLang="en-US" sz="2000" dirty="0"/>
              <a:t>년간 전국의 </a:t>
            </a:r>
            <a:r>
              <a:rPr lang="ko-KR" altLang="en-US" sz="2000" dirty="0" err="1"/>
              <a:t>작은도서관</a:t>
            </a:r>
            <a:r>
              <a:rPr lang="ko-KR" altLang="en-US" sz="2000" dirty="0"/>
              <a:t> 수는 꾸준히 증가하고 있다</a:t>
            </a:r>
            <a:endParaRPr lang="en-US" altLang="ko-KR" sz="2000" dirty="0"/>
          </a:p>
          <a:p>
            <a:pPr>
              <a:lnSpc>
                <a:spcPct val="200000"/>
              </a:lnSpc>
            </a:pPr>
            <a:endParaRPr lang="en-US" altLang="ko-KR" sz="2000" dirty="0"/>
          </a:p>
          <a:p>
            <a:pPr>
              <a:lnSpc>
                <a:spcPct val="200000"/>
              </a:lnSpc>
            </a:pPr>
            <a:r>
              <a:rPr lang="ko-KR" altLang="en-US" sz="2000" dirty="0"/>
              <a:t>매년 </a:t>
            </a:r>
            <a:r>
              <a:rPr lang="ko-KR" altLang="en-US" sz="2000" dirty="0" err="1"/>
              <a:t>작은도서관의</a:t>
            </a:r>
            <a:r>
              <a:rPr lang="ko-KR" altLang="en-US" sz="2000" dirty="0"/>
              <a:t> 수가 </a:t>
            </a:r>
            <a:r>
              <a:rPr lang="en-US" altLang="ko-KR" sz="2000" dirty="0"/>
              <a:t>15% </a:t>
            </a:r>
            <a:r>
              <a:rPr lang="ko-KR" altLang="en-US" sz="2000" dirty="0"/>
              <a:t>내외의 증가율로 늘어나고 있는 반면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작은도서관</a:t>
            </a:r>
            <a:r>
              <a:rPr lang="ko-KR" altLang="en-US" sz="2000" dirty="0"/>
              <a:t> 운영 및 구성 필수적 요소인 보유 도서자료나 운영 인력 등은 증가하지 않거나 그 증가 추세가 미미하다</a:t>
            </a:r>
            <a:endParaRPr lang="en-US" altLang="ko-KR" sz="2000" dirty="0"/>
          </a:p>
          <a:p>
            <a:pPr>
              <a:lnSpc>
                <a:spcPct val="200000"/>
              </a:lnSpc>
            </a:pPr>
            <a:endParaRPr lang="en-US" altLang="ko-KR" sz="2000" dirty="0" smtClean="0"/>
          </a:p>
          <a:p>
            <a:pPr>
              <a:lnSpc>
                <a:spcPct val="200000"/>
              </a:lnSpc>
            </a:pPr>
            <a:r>
              <a:rPr lang="en-US" altLang="ko-KR" sz="2000" dirty="0"/>
              <a:t> </a:t>
            </a:r>
            <a:r>
              <a:rPr lang="ko-KR" altLang="en-US" sz="2000" dirty="0" err="1"/>
              <a:t>작은도서관이</a:t>
            </a:r>
            <a:r>
              <a:rPr lang="ko-KR" altLang="en-US" sz="2000" dirty="0"/>
              <a:t> 주민 생활 가까이에서 공공도서관의 역할을 </a:t>
            </a:r>
            <a:r>
              <a:rPr lang="ko-KR" altLang="en-US" sz="2000" dirty="0" smtClean="0"/>
              <a:t>대체하는 본질적인 </a:t>
            </a:r>
            <a:r>
              <a:rPr lang="ko-KR" altLang="en-US" sz="2000" dirty="0"/>
              <a:t>기능을 </a:t>
            </a:r>
            <a:r>
              <a:rPr lang="ko-KR" altLang="en-US" sz="2000" dirty="0" smtClean="0"/>
              <a:t>수행하기 </a:t>
            </a:r>
            <a:r>
              <a:rPr lang="ko-KR" altLang="en-US" sz="2000" dirty="0"/>
              <a:t>위해서는 </a:t>
            </a:r>
            <a:r>
              <a:rPr lang="ko-KR" altLang="en-US" sz="2000" dirty="0" err="1"/>
              <a:t>작은도서관의</a:t>
            </a:r>
            <a:r>
              <a:rPr lang="ko-KR" altLang="en-US" sz="2000" dirty="0"/>
              <a:t> 양적 성장과 더불어 </a:t>
            </a:r>
            <a:r>
              <a:rPr lang="ko-KR" altLang="en-US" sz="2000" dirty="0" err="1"/>
              <a:t>작은도서관의</a:t>
            </a:r>
            <a:r>
              <a:rPr lang="ko-KR" altLang="en-US" sz="2000" dirty="0"/>
              <a:t> 운영 내실화에 대한 질적 향상이 </a:t>
            </a:r>
            <a:r>
              <a:rPr lang="ko-KR" altLang="en-US" sz="2000" dirty="0" smtClean="0"/>
              <a:t>필요하다</a:t>
            </a:r>
            <a:r>
              <a:rPr lang="en-US" altLang="ko-KR" sz="2000" dirty="0" smtClean="0"/>
              <a:t>.</a:t>
            </a:r>
          </a:p>
          <a:p>
            <a:pPr>
              <a:lnSpc>
                <a:spcPct val="200000"/>
              </a:lnSpc>
            </a:pPr>
            <a:endParaRPr lang="en-US" altLang="ko-KR" sz="2000" dirty="0" smtClean="0"/>
          </a:p>
          <a:p>
            <a:pPr>
              <a:lnSpc>
                <a:spcPct val="200000"/>
              </a:lnSpc>
            </a:pPr>
            <a:r>
              <a:rPr lang="en-US" altLang="ko-KR" sz="2000" dirty="0" smtClean="0"/>
              <a:t> </a:t>
            </a:r>
            <a:r>
              <a:rPr lang="ko-KR" altLang="en-US" sz="2000" dirty="0"/>
              <a:t>이를 위해서는 </a:t>
            </a:r>
            <a:r>
              <a:rPr lang="ko-KR" altLang="en-US" sz="2000" dirty="0" smtClean="0"/>
              <a:t>현재 운영중인 </a:t>
            </a:r>
            <a:r>
              <a:rPr lang="ko-KR" altLang="en-US" sz="2000" dirty="0" err="1" smtClean="0"/>
              <a:t>작은도서관에</a:t>
            </a:r>
            <a:r>
              <a:rPr lang="ko-KR" altLang="en-US" sz="2000" dirty="0" smtClean="0"/>
              <a:t> 대한 정확한 현황파악과 진단을 통해 각 </a:t>
            </a:r>
            <a:r>
              <a:rPr lang="ko-KR" altLang="en-US" sz="2000" dirty="0" err="1" smtClean="0"/>
              <a:t>작은도서관의</a:t>
            </a:r>
            <a:r>
              <a:rPr lang="ko-KR" altLang="en-US" sz="2000" dirty="0" smtClean="0"/>
              <a:t> 내실화를 위한 방안을 모색할 필요가 있으며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천편일률적으로 지원도 각 도서관의 문제에 맞도록 도서자료 </a:t>
            </a:r>
            <a:r>
              <a:rPr lang="ko-KR" altLang="en-US" sz="2000" dirty="0"/>
              <a:t>확충</a:t>
            </a:r>
            <a:r>
              <a:rPr lang="en-US" altLang="ko-KR" sz="2000" dirty="0"/>
              <a:t>, </a:t>
            </a:r>
            <a:r>
              <a:rPr lang="ko-KR" altLang="en-US" sz="2000" dirty="0"/>
              <a:t>인력자원 및 전문 인력 교육 지원</a:t>
            </a:r>
            <a:r>
              <a:rPr lang="en-US" altLang="ko-KR" sz="2000" dirty="0"/>
              <a:t>, </a:t>
            </a:r>
            <a:r>
              <a:rPr lang="ko-KR" altLang="en-US" sz="2000" dirty="0"/>
              <a:t>운영 기본 시설 및 이용자 서비스 </a:t>
            </a:r>
            <a:r>
              <a:rPr lang="ko-KR" altLang="en-US" sz="2000" dirty="0" smtClean="0"/>
              <a:t>지원 등으로 더 세밀한 보완책이 강구될 수 있을 것이다</a:t>
            </a:r>
            <a:r>
              <a:rPr lang="en-US" altLang="ko-KR" sz="20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>
              <a:lnSpc>
                <a:spcPct val="200000"/>
              </a:lnSpc>
            </a:pPr>
            <a:r>
              <a:rPr lang="ko-KR" altLang="en-US" sz="2000" dirty="0" smtClean="0"/>
              <a:t> 그러기 위해서는 </a:t>
            </a:r>
            <a:r>
              <a:rPr lang="ko-KR" altLang="en-US" sz="2000" dirty="0" err="1" smtClean="0"/>
              <a:t>작은도서관에</a:t>
            </a:r>
            <a:r>
              <a:rPr lang="ko-KR" altLang="en-US" sz="2000" dirty="0" smtClean="0"/>
              <a:t> 대한 정확한 정보수집이 우선되어야 한다</a:t>
            </a:r>
            <a:r>
              <a:rPr lang="en-US" altLang="ko-KR" sz="2000" dirty="0" smtClean="0"/>
              <a:t>.</a:t>
            </a:r>
            <a:r>
              <a:rPr lang="ko-KR" altLang="en-US" sz="2000" dirty="0" smtClean="0"/>
              <a:t>  </a:t>
            </a:r>
            <a:r>
              <a:rPr lang="ko-KR" altLang="en-US" sz="2000" dirty="0" err="1" smtClean="0"/>
              <a:t>작은도서관</a:t>
            </a:r>
            <a:r>
              <a:rPr lang="ko-KR" altLang="en-US" sz="2000" dirty="0" smtClean="0"/>
              <a:t> 통계조사는   </a:t>
            </a:r>
            <a:r>
              <a:rPr lang="ko-KR" altLang="en-US" sz="2000" dirty="0" err="1" smtClean="0"/>
              <a:t>작은도서관의</a:t>
            </a:r>
            <a:r>
              <a:rPr lang="ko-KR" altLang="en-US" sz="2000" dirty="0" smtClean="0"/>
              <a:t> 운영 현장을 파악하고 이에 알맞은 적절한 지원이 될 수 있는 기초 정보를 제공하게 될 것이다</a:t>
            </a:r>
            <a:r>
              <a:rPr lang="en-US" altLang="ko-KR" sz="2000" dirty="0" smtClean="0"/>
              <a:t>.</a:t>
            </a:r>
            <a:endParaRPr lang="ko-KR" altLang="ko-KR" sz="2000" dirty="0"/>
          </a:p>
        </p:txBody>
      </p:sp>
      <p:pic>
        <p:nvPicPr>
          <p:cNvPr id="10" name="그림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4183" y="12686427"/>
            <a:ext cx="3402013" cy="229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38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90" y="2394539"/>
            <a:ext cx="11393186" cy="815916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0484738" y="199995"/>
            <a:ext cx="14798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chemeClr val="bg1"/>
                </a:solidFill>
              </a:rPr>
              <a:t>   시작하기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700" y="1257300"/>
            <a:ext cx="16850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ko-KR" altLang="en-US" b="1" dirty="0" smtClean="0"/>
              <a:t>로그인하기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110690" y="527685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50" y="10668000"/>
            <a:ext cx="111107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부여된 아이디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비밀번호를 입력한 뒤 </a:t>
            </a:r>
            <a:r>
              <a:rPr lang="ko-KR" altLang="en-US" sz="2000" b="1" dirty="0" err="1" smtClean="0"/>
              <a:t>로그인한다</a:t>
            </a:r>
            <a:r>
              <a:rPr lang="en-US" altLang="ko-KR" sz="2000" b="1" dirty="0" smtClean="0"/>
              <a:t>.</a:t>
            </a:r>
            <a:r>
              <a:rPr lang="en-US" altLang="ko-KR" sz="2000" b="1" dirty="0"/>
              <a:t/>
            </a:r>
            <a:br>
              <a:rPr lang="en-US" altLang="ko-KR" sz="2000" b="1" dirty="0"/>
            </a:br>
            <a:endParaRPr lang="en-US" altLang="ko-KR" sz="2000" b="1" dirty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         : </a:t>
            </a:r>
            <a:r>
              <a:rPr lang="ko-KR" altLang="en-US" sz="2000" b="1" dirty="0" smtClean="0"/>
              <a:t>아이디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비밀번호 분실 시 담당자에게 연락하여 유선으로 아이디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비밀번호를 찾는다</a:t>
            </a:r>
            <a:r>
              <a:rPr lang="en-US" altLang="ko-KR" sz="2000" b="1" dirty="0" smtClean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871342" y="595023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659" y="11376033"/>
            <a:ext cx="734086" cy="26351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9917"/>
          <a:stretch/>
        </p:blipFill>
        <p:spPr>
          <a:xfrm>
            <a:off x="1733449" y="11784820"/>
            <a:ext cx="7219758" cy="30170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2</a:t>
            </a:r>
            <a:endParaRPr lang="ko-KR" alt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72206" y="1616600"/>
            <a:ext cx="111796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/>
              <a:t>- </a:t>
            </a:r>
            <a:r>
              <a:rPr lang="ko-KR" altLang="en-US" b="1" dirty="0" smtClean="0"/>
              <a:t>운영평가시스템에 접속하기 위한 로그인 페이지이다</a:t>
            </a:r>
            <a:r>
              <a:rPr lang="en-US" altLang="ko-KR" b="1" dirty="0" smtClean="0"/>
              <a:t>. </a:t>
            </a:r>
            <a:r>
              <a:rPr lang="ko-KR" altLang="en-US" b="1" dirty="0" smtClean="0"/>
              <a:t>문화체육관광부에서 발급받은 </a:t>
            </a:r>
            <a:r>
              <a:rPr lang="en-US" altLang="ko-KR" b="1" dirty="0" smtClean="0"/>
              <a:t>ID</a:t>
            </a:r>
            <a:r>
              <a:rPr lang="ko-KR" altLang="en-US" b="1" dirty="0" smtClean="0"/>
              <a:t>로 접속할 수 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cxnSp>
        <p:nvCxnSpPr>
          <p:cNvPr id="4" name="직선 연결선 3"/>
          <p:cNvCxnSpPr/>
          <p:nvPr/>
        </p:nvCxnSpPr>
        <p:spPr>
          <a:xfrm>
            <a:off x="285750" y="2228850"/>
            <a:ext cx="1167888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69664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50" y="242988"/>
            <a:ext cx="3302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600" b="1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600" b="1" dirty="0" smtClean="0">
                <a:solidFill>
                  <a:schemeClr val="bg1"/>
                </a:solidFill>
              </a:rPr>
              <a:t> 운영평가</a:t>
            </a:r>
            <a:endParaRPr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143750" y="5405262"/>
            <a:ext cx="5124450" cy="933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3200" b="1" dirty="0" smtClean="0"/>
              <a:t>1. </a:t>
            </a:r>
            <a:r>
              <a:rPr lang="ko-KR" altLang="en-US" sz="3200" b="1" dirty="0" smtClean="0"/>
              <a:t>실태조사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40064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607454" y="11546145"/>
            <a:ext cx="11394046" cy="8001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650" y="2519841"/>
            <a:ext cx="11740852" cy="713850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700" y="1257300"/>
            <a:ext cx="4171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시작하기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054849" y="403860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500" y="9791700"/>
            <a:ext cx="1208016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err="1" smtClean="0"/>
              <a:t>조사명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조사기관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조사기간이 표기 되어 있으며 조사기간이 아닌 </a:t>
            </a:r>
            <a:r>
              <a:rPr lang="ko-KR" altLang="en-US" sz="2000" b="1" dirty="0" smtClean="0"/>
              <a:t>기간에는 </a:t>
            </a:r>
            <a:r>
              <a:rPr lang="ko-KR" altLang="en-US" sz="2000" b="1" dirty="0" err="1"/>
              <a:t>로그인이</a:t>
            </a:r>
            <a:r>
              <a:rPr lang="ko-KR" altLang="en-US" sz="2000" b="1" dirty="0"/>
              <a:t> 불가능 하다</a:t>
            </a:r>
            <a:r>
              <a:rPr lang="en-US" altLang="ko-KR" sz="2000" b="1" dirty="0"/>
              <a:t>.</a:t>
            </a:r>
            <a:br>
              <a:rPr lang="en-US" altLang="ko-KR" sz="2000" b="1" dirty="0"/>
            </a:br>
            <a:endParaRPr lang="en-US" altLang="ko-KR" sz="2000" b="1" dirty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                          – </a:t>
            </a:r>
            <a:r>
              <a:rPr lang="ko-KR" altLang="en-US" sz="2000" b="1" dirty="0"/>
              <a:t>작년도 실태조사 결과가 있으면 </a:t>
            </a:r>
            <a:r>
              <a:rPr lang="en-US" altLang="ko-KR" sz="2000" b="1" dirty="0" smtClean="0"/>
              <a:t>EXCEL</a:t>
            </a:r>
            <a:r>
              <a:rPr lang="ko-KR" altLang="en-US" sz="2000" b="1" dirty="0" smtClean="0"/>
              <a:t>파일로 </a:t>
            </a:r>
            <a:r>
              <a:rPr lang="ko-KR" altLang="en-US" sz="2000" b="1" dirty="0"/>
              <a:t>작년도 결과를 출력할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      버튼을 눌러 설문지를 시작한다</a:t>
            </a:r>
            <a:r>
              <a:rPr lang="en-US" altLang="ko-KR" sz="2000" b="1" dirty="0" smtClean="0"/>
              <a:t>. 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2000" dirty="0" smtClean="0"/>
              <a:t>설문은 총 </a:t>
            </a:r>
            <a:r>
              <a:rPr lang="en-US" altLang="ko-KR" sz="2000" dirty="0" smtClean="0"/>
              <a:t>9 </a:t>
            </a:r>
            <a:r>
              <a:rPr lang="ko-KR" altLang="en-US" sz="2000" dirty="0" smtClean="0"/>
              <a:t>페이지로 구성되어 있으며 페이지마다 임시저장이 가능하므로 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조사기간 내엔 언제든지 설문지를 이어서 작성할 수 있다</a:t>
            </a:r>
            <a:r>
              <a:rPr lang="en-US" altLang="ko-KR" sz="2000" dirty="0" smtClean="0"/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80842" y="774093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9754" y="775998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454" y="10452114"/>
            <a:ext cx="2256276" cy="33018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454" y="11068972"/>
            <a:ext cx="1011796" cy="32377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7650" y="12492868"/>
            <a:ext cx="11738920" cy="240423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5198454" y="1330353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6700" y="14954250"/>
            <a:ext cx="86356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ea"/>
              <a:buAutoNum type="circleNumDbPlain" startAt="4"/>
            </a:pPr>
            <a:r>
              <a:rPr lang="ko-KR" altLang="en-US" sz="2000" b="1" dirty="0" smtClean="0"/>
              <a:t>설문 페이지 </a:t>
            </a:r>
            <a:r>
              <a:rPr lang="ko-KR" altLang="en-US" sz="2000" b="1" dirty="0" err="1" smtClean="0"/>
              <a:t>바로가기</a:t>
            </a:r>
            <a:r>
              <a:rPr lang="ko-KR" altLang="en-US" sz="2000" b="1" dirty="0" smtClean="0"/>
              <a:t> 버튼으로 </a:t>
            </a:r>
            <a:r>
              <a:rPr lang="ko-KR" altLang="en-US" sz="2000" b="1" dirty="0" err="1" smtClean="0"/>
              <a:t>미작성</a:t>
            </a:r>
            <a:r>
              <a:rPr lang="ko-KR" altLang="en-US" sz="2000" b="1" dirty="0" smtClean="0"/>
              <a:t> 페이지로는 이동할 수 없지만 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ko-KR" altLang="en-US" sz="2000" b="1" dirty="0" smtClean="0"/>
              <a:t>작성이 완료된 페이지끼리는 바로 이동이 가능하다</a:t>
            </a:r>
            <a:r>
              <a:rPr lang="en-US" altLang="ko-KR" sz="2000" b="1" dirty="0" smtClean="0"/>
              <a:t>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4</a:t>
            </a:r>
            <a:endParaRPr lang="ko-KR" altLang="en-US" sz="32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572206" y="1616600"/>
            <a:ext cx="11414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dirty="0" err="1" smtClean="0"/>
              <a:t>작은도서관의</a:t>
            </a:r>
            <a:r>
              <a:rPr lang="ko-KR" altLang="en-US" b="1" dirty="0" smtClean="0"/>
              <a:t> 운영실태현황을 조사하는 메뉴이다</a:t>
            </a:r>
            <a:r>
              <a:rPr lang="en-US" altLang="ko-KR" b="1" dirty="0" smtClean="0"/>
              <a:t>. </a:t>
            </a:r>
            <a:r>
              <a:rPr lang="ko-KR" altLang="en-US" b="1" dirty="0" err="1" smtClean="0"/>
              <a:t>조사기간동안</a:t>
            </a:r>
            <a:r>
              <a:rPr lang="ko-KR" altLang="en-US" b="1" dirty="0" smtClean="0"/>
              <a:t> 현장운영자가 운영중인 </a:t>
            </a:r>
            <a:r>
              <a:rPr lang="ko-KR" altLang="en-US" b="1" dirty="0" err="1" smtClean="0"/>
              <a:t>작은도서관의</a:t>
            </a:r>
            <a:r>
              <a:rPr lang="ko-KR" altLang="en-US" b="1" dirty="0" smtClean="0"/>
              <a:t> 정보를</a:t>
            </a:r>
            <a:r>
              <a:rPr lang="en-US" altLang="ko-KR" b="1" dirty="0"/>
              <a:t> </a:t>
            </a:r>
            <a:r>
              <a:rPr lang="ko-KR" altLang="en-US" b="1" dirty="0" smtClean="0"/>
              <a:t>작성할 수 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cxnSp>
        <p:nvCxnSpPr>
          <p:cNvPr id="24" name="직선 연결선 23"/>
          <p:cNvCxnSpPr/>
          <p:nvPr/>
        </p:nvCxnSpPr>
        <p:spPr>
          <a:xfrm>
            <a:off x="285750" y="2343150"/>
            <a:ext cx="1167888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056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607454" y="14232195"/>
            <a:ext cx="11394046" cy="5703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1" y="1911349"/>
            <a:ext cx="11718250" cy="819470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700" y="1257300"/>
            <a:ext cx="338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2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-1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348190" y="428625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500" y="10306050"/>
            <a:ext cx="1035251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지금 현재 운영중인 도서관의 시설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자료기준을 기입한다</a:t>
            </a:r>
            <a:r>
              <a:rPr lang="en-US" altLang="ko-KR" sz="2000" b="1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dirty="0" smtClean="0"/>
              <a:t>도서관법 시행령 제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조에 규정된 </a:t>
            </a:r>
            <a:r>
              <a:rPr lang="ko-KR" altLang="en-US" sz="2000" dirty="0" err="1" smtClean="0"/>
              <a:t>작은도서관이</a:t>
            </a:r>
            <a:r>
              <a:rPr lang="ko-KR" altLang="en-US" sz="2000" dirty="0" smtClean="0"/>
              <a:t> 갖추어야 하는 시설과 자료기준</a:t>
            </a:r>
            <a:r>
              <a:rPr lang="en-US" altLang="ko-KR" sz="2000" dirty="0"/>
              <a:t/>
            </a:r>
            <a:br>
              <a:rPr lang="en-US" altLang="ko-KR" sz="2000" dirty="0"/>
            </a:br>
            <a:r>
              <a:rPr lang="ko-KR" altLang="en-US" sz="2000" dirty="0" err="1" smtClean="0"/>
              <a:t>건면적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33</a:t>
            </a:r>
            <a:r>
              <a:rPr lang="ko-KR" altLang="en-US" sz="2000" dirty="0" smtClean="0"/>
              <a:t>㎡ 이상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열람석 </a:t>
            </a:r>
            <a:r>
              <a:rPr lang="en-US" altLang="ko-KR" sz="2000" dirty="0" smtClean="0"/>
              <a:t>6</a:t>
            </a:r>
            <a:r>
              <a:rPr lang="ko-KR" altLang="en-US" sz="2000" dirty="0" smtClean="0"/>
              <a:t>석 이상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도서관자료 </a:t>
            </a:r>
            <a:r>
              <a:rPr lang="en-US" altLang="ko-KR" sz="2000" dirty="0" smtClean="0"/>
              <a:t>1,000</a:t>
            </a:r>
            <a:r>
              <a:rPr lang="ko-KR" altLang="en-US" sz="2000" dirty="0" smtClean="0"/>
              <a:t>권 이상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en-US" altLang="ko-KR" sz="2000" dirty="0" smtClean="0"/>
              <a:t>(</a:t>
            </a:r>
            <a:r>
              <a:rPr lang="ko-KR" altLang="en-US" sz="2000" dirty="0" smtClean="0"/>
              <a:t>건물면적에 현관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휴게실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복도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화장실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식당 등의 면적은 포함되지 아니함</a:t>
            </a:r>
            <a:r>
              <a:rPr lang="en-US" altLang="ko-KR" sz="2000" dirty="0" smtClean="0"/>
              <a:t>)</a:t>
            </a:r>
            <a:r>
              <a:rPr lang="en-US" altLang="ko-KR" sz="2000" dirty="0"/>
              <a:t/>
            </a:r>
            <a:br>
              <a:rPr lang="en-US" altLang="ko-KR" sz="2000" dirty="0"/>
            </a:br>
            <a:endParaRPr lang="en-US" altLang="ko-KR" sz="2000" dirty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운영중인 </a:t>
            </a:r>
            <a:r>
              <a:rPr lang="ko-KR" altLang="en-US" sz="2000" b="1" dirty="0" err="1" smtClean="0"/>
              <a:t>작은도서관의</a:t>
            </a:r>
            <a:r>
              <a:rPr lang="ko-KR" altLang="en-US" sz="2000" b="1" dirty="0" smtClean="0"/>
              <a:t> 운영상태를 선택한다</a:t>
            </a:r>
            <a:r>
              <a:rPr lang="en-US" altLang="ko-KR" sz="2000" b="1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dirty="0" err="1" smtClean="0"/>
              <a:t>계속운영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– </a:t>
            </a:r>
            <a:r>
              <a:rPr lang="ko-KR" altLang="en-US" sz="2000" dirty="0" smtClean="0"/>
              <a:t>작년에 이어 계속 운영 중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신규등록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개관</a:t>
            </a:r>
            <a:r>
              <a:rPr lang="en-US" altLang="ko-KR" sz="2000" dirty="0" smtClean="0"/>
              <a:t>) – </a:t>
            </a:r>
            <a:r>
              <a:rPr lang="ko-KR" altLang="en-US" sz="2000" dirty="0" smtClean="0"/>
              <a:t>올해 새로 도서관을 개관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등록취소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폐관</a:t>
            </a:r>
            <a:r>
              <a:rPr lang="en-US" altLang="ko-KR" sz="2000" dirty="0" smtClean="0"/>
              <a:t>) – </a:t>
            </a:r>
            <a:r>
              <a:rPr lang="ko-KR" altLang="en-US" sz="2000" dirty="0" smtClean="0"/>
              <a:t>폐관된 도서관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r>
              <a:rPr lang="ko-KR" altLang="en-US" sz="2000" dirty="0" smtClean="0"/>
              <a:t>운영 안 함</a:t>
            </a:r>
            <a:r>
              <a:rPr lang="en-US" altLang="ko-KR" sz="2000" dirty="0" smtClean="0"/>
              <a:t>(</a:t>
            </a:r>
            <a:r>
              <a:rPr lang="ko-KR" altLang="en-US" sz="2000" dirty="0" smtClean="0"/>
              <a:t>휴관 포함</a:t>
            </a:r>
            <a:r>
              <a:rPr lang="en-US" altLang="ko-KR" sz="2000" dirty="0" smtClean="0"/>
              <a:t>) – </a:t>
            </a:r>
            <a:r>
              <a:rPr lang="ko-KR" altLang="en-US" sz="2000" dirty="0" smtClean="0"/>
              <a:t>장</a:t>
            </a:r>
            <a:r>
              <a:rPr lang="en-US" altLang="ko-KR" sz="2000" dirty="0" smtClean="0"/>
              <a:t>/</a:t>
            </a:r>
            <a:r>
              <a:rPr lang="ko-KR" altLang="en-US" sz="2000" dirty="0" smtClean="0"/>
              <a:t>단기 운영 중지 </a:t>
            </a:r>
            <a:endParaRPr lang="en-US" altLang="ko-KR" sz="2000" dirty="0" smtClean="0"/>
          </a:p>
          <a:p>
            <a:pPr lvl="1"/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      버튼을 눌러 </a:t>
            </a:r>
            <a:r>
              <a:rPr lang="en-US" altLang="ko-KR" sz="2000" b="1" dirty="0" smtClean="0"/>
              <a:t>2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 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6061842" y="789333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08154" y="873153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457" y="13709664"/>
            <a:ext cx="1031834" cy="33018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5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115496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728707" y="14956095"/>
            <a:ext cx="11158494" cy="43630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/>
          <a:srcRect b="12922"/>
          <a:stretch/>
        </p:blipFill>
        <p:spPr>
          <a:xfrm>
            <a:off x="329388" y="7935635"/>
            <a:ext cx="11557812" cy="513266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9388" y="1694207"/>
            <a:ext cx="11557812" cy="475636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38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3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-2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71794" y="348761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90500" y="6572250"/>
            <a:ext cx="72410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등록정보를 작성한다</a:t>
            </a:r>
            <a:r>
              <a:rPr lang="en-US" altLang="ko-KR" sz="2000" b="1" dirty="0" smtClean="0"/>
              <a:t>.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작년도 실태조사 이후 변경사항이 있는 경우 </a:t>
            </a:r>
            <a:r>
              <a:rPr lang="en-US" altLang="ko-KR" sz="2000" b="1" dirty="0" smtClean="0"/>
              <a:t>[</a:t>
            </a:r>
            <a:r>
              <a:rPr lang="ko-KR" altLang="en-US" sz="2000" b="1" dirty="0" smtClean="0"/>
              <a:t>있다</a:t>
            </a:r>
            <a:r>
              <a:rPr lang="en-US" altLang="ko-KR" sz="2000" b="1" dirty="0" smtClean="0"/>
              <a:t>]</a:t>
            </a:r>
            <a:r>
              <a:rPr lang="ko-KR" altLang="en-US" sz="2000" b="1" dirty="0" smtClean="0"/>
              <a:t>를 선택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ko-KR" altLang="en-US" sz="2000" b="1" dirty="0" smtClean="0"/>
              <a:t>작년도 실태조사 이후 변경사항이 없는 경우 </a:t>
            </a:r>
            <a:r>
              <a:rPr lang="en-US" altLang="ko-KR" sz="2000" b="1" dirty="0" smtClean="0"/>
              <a:t>[</a:t>
            </a:r>
            <a:r>
              <a:rPr lang="ko-KR" altLang="en-US" sz="2000" b="1" dirty="0" smtClean="0"/>
              <a:t>없다</a:t>
            </a:r>
            <a:r>
              <a:rPr lang="en-US" altLang="ko-KR" sz="2000" b="1" dirty="0" smtClean="0"/>
              <a:t>]</a:t>
            </a:r>
            <a:r>
              <a:rPr lang="ko-KR" altLang="en-US" sz="2000" b="1" dirty="0" smtClean="0"/>
              <a:t>를 선택</a:t>
            </a: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866829" y="500184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71794" y="7813953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6700" y="13178492"/>
            <a:ext cx="735169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ea"/>
              <a:buAutoNum type="circleNumDbPlain" startAt="3"/>
            </a:pPr>
            <a:r>
              <a:rPr lang="ko-KR" altLang="en-US" sz="2000" b="1" dirty="0" smtClean="0"/>
              <a:t>현재 운영중인</a:t>
            </a:r>
            <a:r>
              <a:rPr lang="en-US" altLang="ko-KR" sz="2000" b="1" dirty="0" smtClean="0"/>
              <a:t> </a:t>
            </a:r>
            <a:r>
              <a:rPr lang="ko-KR" altLang="en-US" sz="2000" b="1" dirty="0" err="1" smtClean="0"/>
              <a:t>작은도서관의</a:t>
            </a:r>
            <a:r>
              <a:rPr lang="ko-KR" altLang="en-US" sz="2000" b="1" dirty="0" smtClean="0"/>
              <a:t> 기본사항을 작성한다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 startAt="3"/>
            </a:pPr>
            <a:r>
              <a:rPr lang="en-US" altLang="ko-KR" sz="2000" b="1" dirty="0" smtClean="0"/>
              <a:t>      </a:t>
            </a:r>
            <a:r>
              <a:rPr lang="ko-KR" altLang="en-US" sz="2000" b="1" dirty="0" smtClean="0"/>
              <a:t>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 startAt="3"/>
            </a:pPr>
            <a:r>
              <a:rPr lang="ko-KR" altLang="en-US" sz="2000" b="1" dirty="0" smtClean="0"/>
              <a:t>            버튼을 눌러 </a:t>
            </a:r>
            <a:r>
              <a:rPr lang="en-US" altLang="ko-KR" sz="2000" b="1" dirty="0" smtClean="0"/>
              <a:t>3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7840" y="1137285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337" y="13876337"/>
            <a:ext cx="347663" cy="315913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7263090" y="1240155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⑤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8707" y="1447166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6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3885139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785857" y="14797340"/>
            <a:ext cx="11210927" cy="6262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47724" y="8250495"/>
            <a:ext cx="11210927" cy="6262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851" y="9191447"/>
            <a:ext cx="11734800" cy="383672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/>
          <a:srcRect t="17482"/>
          <a:stretch/>
        </p:blipFill>
        <p:spPr>
          <a:xfrm>
            <a:off x="266701" y="1752600"/>
            <a:ext cx="11791950" cy="533127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38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4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-3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51864" y="267661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3850" y="7109142"/>
            <a:ext cx="1064426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운영정보를 작성한다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</a:t>
            </a:r>
            <a:r>
              <a:rPr lang="ko-KR" altLang="en-US" sz="2000" b="1" dirty="0" smtClean="0"/>
              <a:t>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2000" dirty="0" smtClean="0"/>
              <a:t>운영요일과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운영시간을 입력하면 평균 운영시간이 자동계산 된다</a:t>
            </a:r>
            <a:r>
              <a:rPr lang="en-US" altLang="ko-KR" sz="2000" dirty="0" smtClean="0"/>
              <a:t>. (</a:t>
            </a:r>
            <a:r>
              <a:rPr lang="ko-KR" altLang="en-US" sz="2000" dirty="0" smtClean="0"/>
              <a:t>수기로 수정가능</a:t>
            </a:r>
            <a:r>
              <a:rPr lang="en-US" altLang="ko-KR" sz="2000" dirty="0" smtClean="0"/>
              <a:t>)</a:t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485829" y="484944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850" y="13045142"/>
            <a:ext cx="724108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+mj-ea"/>
              <a:buAutoNum type="circleNumDbPlain" startAt="3"/>
            </a:pPr>
            <a:r>
              <a:rPr lang="ko-KR" altLang="en-US" sz="2000" b="1" dirty="0" smtClean="0"/>
              <a:t>현재 운영중인</a:t>
            </a:r>
            <a:r>
              <a:rPr lang="en-US" altLang="ko-KR" sz="2000" b="1" dirty="0" smtClean="0"/>
              <a:t> </a:t>
            </a:r>
            <a:r>
              <a:rPr lang="ko-KR" altLang="en-US" sz="2000" b="1" dirty="0" err="1" smtClean="0"/>
              <a:t>작은도서관의</a:t>
            </a:r>
            <a:r>
              <a:rPr lang="ko-KR" altLang="en-US" sz="2000" b="1" dirty="0" smtClean="0"/>
              <a:t> 운영자 정보를 작성한다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pPr marL="342900" indent="-342900">
              <a:buFont typeface="+mj-ea"/>
              <a:buAutoNum type="circleNumDbPlain" startAt="3"/>
            </a:pPr>
            <a:r>
              <a:rPr lang="en-US" altLang="ko-KR" sz="2000" b="1" dirty="0" smtClean="0"/>
              <a:t>      </a:t>
            </a:r>
            <a:r>
              <a:rPr lang="ko-KR" altLang="en-US" sz="2000" b="1" dirty="0" smtClean="0"/>
              <a:t>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 startAt="3"/>
            </a:pPr>
            <a:r>
              <a:rPr lang="ko-KR" altLang="en-US" sz="2000" b="1" dirty="0" smtClean="0"/>
              <a:t>            버튼을 눌러 </a:t>
            </a:r>
            <a:r>
              <a:rPr lang="en-US" altLang="ko-KR" sz="2000" b="1" dirty="0"/>
              <a:t>4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34040" y="895350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487" y="13723937"/>
            <a:ext cx="347663" cy="315913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7358340" y="1165860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⑤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857" y="1431926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23" name="그림 22" descr="q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47724" y="7772862"/>
            <a:ext cx="347663" cy="315913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TextBox 23"/>
          <p:cNvSpPr txBox="1"/>
          <p:nvPr/>
        </p:nvSpPr>
        <p:spPr>
          <a:xfrm>
            <a:off x="3646874" y="953827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7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57514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728707" y="13710291"/>
            <a:ext cx="11272793" cy="6262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1" y="1774201"/>
            <a:ext cx="11734800" cy="954406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38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5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-4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194714" y="38005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11338242"/>
            <a:ext cx="838723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자료 </a:t>
            </a:r>
            <a:r>
              <a:rPr lang="ko-KR" altLang="en-US" sz="2000" b="1" dirty="0" err="1" smtClean="0"/>
              <a:t>현황를</a:t>
            </a:r>
            <a:r>
              <a:rPr lang="ko-KR" altLang="en-US" sz="2000" b="1" dirty="0" smtClean="0"/>
              <a:t> 작성한다</a:t>
            </a:r>
            <a:r>
              <a:rPr lang="en-US" altLang="ko-KR" sz="2000" b="1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altLang="ko-KR" sz="2000" dirty="0" smtClean="0"/>
              <a:t>1</a:t>
            </a:r>
            <a:r>
              <a:rPr lang="ko-KR" altLang="en-US" sz="2000" dirty="0" smtClean="0"/>
              <a:t>페이지에서 입력한 장서 수 자동으로 입력된다</a:t>
            </a:r>
            <a:r>
              <a:rPr lang="en-US" altLang="ko-KR" sz="2000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dirty="0" smtClean="0"/>
              <a:t>빈칸인 상태에서는 다음페이지로 넘어갈 수 없다</a:t>
            </a:r>
            <a:r>
              <a:rPr lang="en-US" altLang="ko-KR" sz="2000" dirty="0" smtClean="0"/>
              <a:t>. (0</a:t>
            </a:r>
            <a:r>
              <a:rPr lang="ko-KR" altLang="en-US" sz="2000" dirty="0" smtClean="0"/>
              <a:t>으로 입력</a:t>
            </a:r>
            <a:r>
              <a:rPr lang="en-US" altLang="ko-KR" sz="2000" dirty="0" smtClean="0"/>
              <a:t>)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           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 smtClean="0"/>
              <a:t>5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376890" y="447936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63090" y="990600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707" y="12639783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8707" y="1322889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8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329377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747757" y="10915152"/>
            <a:ext cx="11253743" cy="6262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1722278"/>
            <a:ext cx="11734800" cy="71348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4091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6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-5 (</a:t>
            </a:r>
            <a:r>
              <a:rPr lang="ko-KR" altLang="en-US" b="1" dirty="0" smtClean="0"/>
              <a:t>공립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12032" y="3668948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8880792"/>
            <a:ext cx="813075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예산 </a:t>
            </a:r>
            <a:r>
              <a:rPr lang="ko-KR" altLang="en-US" sz="2000" b="1" dirty="0" err="1" smtClean="0"/>
              <a:t>현황를</a:t>
            </a:r>
            <a:r>
              <a:rPr lang="ko-KR" altLang="en-US" sz="2000" b="1" dirty="0" smtClean="0"/>
              <a:t> 작성한다</a:t>
            </a:r>
            <a:r>
              <a:rPr lang="en-US" altLang="ko-KR" sz="2000" b="1" dirty="0" smtClean="0"/>
              <a:t>.</a:t>
            </a:r>
            <a:endParaRPr lang="en-US" altLang="ko-KR" sz="2000" dirty="0" smtClean="0"/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dirty="0" smtClean="0"/>
              <a:t>빈칸인 상태에서는 다음페이지로 넘어갈 수 없다</a:t>
            </a:r>
            <a:r>
              <a:rPr lang="en-US" altLang="ko-KR" sz="2000" dirty="0" smtClean="0"/>
              <a:t>. (0</a:t>
            </a:r>
            <a:r>
              <a:rPr lang="ko-KR" altLang="en-US" sz="2000" dirty="0" smtClean="0"/>
              <a:t>으로 입력</a:t>
            </a:r>
            <a:r>
              <a:rPr lang="en-US" altLang="ko-KR" sz="2000" dirty="0" smtClean="0"/>
              <a:t>)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           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/>
              <a:t>6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406331" y="4747794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74091" y="732837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757" y="9896583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757" y="1050474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9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315787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747757" y="11533682"/>
            <a:ext cx="11253743" cy="5703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1" y="1782191"/>
            <a:ext cx="11734800" cy="765859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4091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7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-5 (</a:t>
            </a:r>
            <a:r>
              <a:rPr lang="ko-KR" altLang="en-US" b="1" dirty="0" smtClean="0"/>
              <a:t>사립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32814" y="38005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9471342"/>
            <a:ext cx="813075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예산 </a:t>
            </a:r>
            <a:r>
              <a:rPr lang="ko-KR" altLang="en-US" sz="2000" b="1" dirty="0" err="1" smtClean="0"/>
              <a:t>현황를</a:t>
            </a:r>
            <a:r>
              <a:rPr lang="ko-KR" altLang="en-US" sz="2000" b="1" dirty="0" smtClean="0"/>
              <a:t> 작성한다</a:t>
            </a:r>
            <a:r>
              <a:rPr lang="en-US" altLang="ko-KR" sz="2000" b="1" dirty="0" smtClean="0"/>
              <a:t>.</a:t>
            </a:r>
            <a:endParaRPr lang="en-US" altLang="ko-KR" sz="2000" dirty="0" smtClean="0"/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dirty="0" smtClean="0"/>
              <a:t>빈칸인 상태에서는 다음페이지로 넘어갈 수 없다</a:t>
            </a:r>
            <a:r>
              <a:rPr lang="en-US" altLang="ko-KR" sz="2000" dirty="0" smtClean="0"/>
              <a:t>. (0</a:t>
            </a:r>
            <a:r>
              <a:rPr lang="ko-KR" altLang="en-US" sz="2000" dirty="0" smtClean="0"/>
              <a:t>으로 입력</a:t>
            </a:r>
            <a:r>
              <a:rPr lang="en-US" altLang="ko-KR" sz="2000" dirty="0" smtClean="0"/>
              <a:t>)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           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/>
              <a:t>6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3510240" y="465081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277999" y="80626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757" y="10487133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757" y="1109529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10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129416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747757" y="14659464"/>
            <a:ext cx="11253743" cy="6777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1" y="1759983"/>
            <a:ext cx="11734800" cy="948121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38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8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-6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51864" y="37243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11281092"/>
            <a:ext cx="11445762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시설 </a:t>
            </a:r>
            <a:r>
              <a:rPr lang="ko-KR" altLang="en-US" sz="2000" b="1" dirty="0" err="1" smtClean="0"/>
              <a:t>현황를</a:t>
            </a:r>
            <a:r>
              <a:rPr lang="ko-KR" altLang="en-US" sz="2000" b="1" dirty="0" smtClean="0"/>
              <a:t> 작성한다</a:t>
            </a:r>
            <a:r>
              <a:rPr lang="en-US" altLang="ko-KR" sz="2000" b="1" dirty="0" smtClean="0"/>
              <a:t>.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컴퓨터 보유 여부에 </a:t>
            </a:r>
            <a:r>
              <a:rPr lang="en-US" altLang="ko-KR" sz="2000" b="1" dirty="0" smtClean="0"/>
              <a:t>[</a:t>
            </a:r>
            <a:r>
              <a:rPr lang="ko-KR" altLang="en-US" sz="2000" b="1" dirty="0" smtClean="0"/>
              <a:t>있다</a:t>
            </a:r>
            <a:r>
              <a:rPr lang="en-US" altLang="ko-KR" sz="2000" b="1" dirty="0" smtClean="0"/>
              <a:t>]</a:t>
            </a:r>
            <a:r>
              <a:rPr lang="ko-KR" altLang="en-US" sz="2000" b="1" dirty="0" smtClean="0"/>
              <a:t>로 선택한 경우 빈칸이거나 모두 </a:t>
            </a:r>
            <a:r>
              <a:rPr lang="en-US" altLang="ko-KR" sz="2000" b="1" dirty="0" smtClean="0"/>
              <a:t>0</a:t>
            </a:r>
            <a:r>
              <a:rPr lang="ko-KR" altLang="en-US" sz="2000" b="1" dirty="0" smtClean="0"/>
              <a:t>대로 기입하는 경우 </a:t>
            </a:r>
            <a:r>
              <a:rPr lang="en-US" altLang="ko-KR" sz="2000" b="1" dirty="0"/>
              <a:t/>
            </a:r>
            <a:br>
              <a:rPr lang="en-US" altLang="ko-KR" sz="2000" b="1" dirty="0"/>
            </a:br>
            <a:r>
              <a:rPr lang="ko-KR" altLang="en-US" sz="2000" b="1" dirty="0" smtClean="0"/>
              <a:t>다음페이지로 넘어갈 수 없다</a:t>
            </a:r>
            <a:r>
              <a:rPr lang="en-US" altLang="ko-KR" sz="2000" b="1" dirty="0" smtClean="0"/>
              <a:t>. 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하루 평균 이용자 수를 입력하면 </a:t>
            </a:r>
            <a:r>
              <a:rPr lang="ko-KR" altLang="en-US" sz="2000" b="1" dirty="0" err="1" smtClean="0"/>
              <a:t>한달평균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연간평균 이용자 수가 자동으로 계산된다</a:t>
            </a:r>
            <a:r>
              <a:rPr lang="en-US" altLang="ko-KR" sz="2000" b="1" dirty="0" smtClean="0"/>
              <a:t>. (</a:t>
            </a:r>
            <a:r>
              <a:rPr lang="ko-KR" altLang="en-US" sz="2000" b="1" dirty="0" smtClean="0"/>
              <a:t>수정가능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           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 smtClean="0"/>
              <a:t>7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2000" dirty="0" smtClean="0"/>
              <a:t>빈칸인 상태에서는 다음 페이지로 넘어갈 수 없다</a:t>
            </a:r>
            <a:r>
              <a:rPr lang="en-US" altLang="ko-KR" sz="2000" dirty="0" smtClean="0"/>
              <a:t>. (0</a:t>
            </a:r>
            <a:r>
              <a:rPr lang="ko-KR" altLang="en-US" sz="2000" dirty="0" smtClean="0"/>
              <a:t>으로 입력</a:t>
            </a:r>
            <a:r>
              <a:rPr lang="en-US" altLang="ko-KR" sz="2000" dirty="0" smtClean="0"/>
              <a:t>)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4462740" y="453651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60257" y="754973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757" y="12868383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757" y="1410519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77200" y="7968393"/>
            <a:ext cx="59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86650" y="9816243"/>
            <a:ext cx="59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⑤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11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142189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747757" y="10670241"/>
            <a:ext cx="11253743" cy="5703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1705224"/>
            <a:ext cx="11734800" cy="71348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40911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9"/>
            </a:pP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-7 (</a:t>
            </a:r>
            <a:r>
              <a:rPr lang="ko-KR" altLang="en-US" b="1" dirty="0" smtClean="0"/>
              <a:t>공립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31082" y="366202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8924086"/>
            <a:ext cx="724108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연계 현황을 작성한다</a:t>
            </a:r>
            <a:r>
              <a:rPr lang="en-US" altLang="ko-KR" sz="2000" b="1" dirty="0" smtClean="0"/>
              <a:t>.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/>
              <a:t>8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4026322" y="399618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79628" y="5592633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757" y="9617759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757" y="10217100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12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94342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747757" y="13563551"/>
            <a:ext cx="11253743" cy="83824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1" y="1668197"/>
            <a:ext cx="11734800" cy="9104122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41761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10"/>
            </a:pPr>
            <a:r>
              <a:rPr lang="ko-KR" altLang="en-US" b="1" dirty="0" smtClean="0"/>
              <a:t> </a:t>
            </a: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-7 (</a:t>
            </a:r>
            <a:r>
              <a:rPr lang="ko-KR" altLang="en-US" b="1" dirty="0" smtClean="0"/>
              <a:t>사립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251864" y="37243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10881042"/>
            <a:ext cx="11011348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연계 현황을 작성한다</a:t>
            </a:r>
            <a:r>
              <a:rPr lang="en-US" altLang="ko-KR" sz="2000" b="1" dirty="0" smtClean="0"/>
              <a:t>.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버튼에 마우스를 대면 해당 질문의 설명을 볼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도서관이 공공도서관으로부터 지원을 받은 적이 있다면 </a:t>
            </a:r>
            <a:r>
              <a:rPr lang="en-US" altLang="ko-KR" sz="2000" b="1" dirty="0" smtClean="0"/>
              <a:t>[</a:t>
            </a:r>
            <a:r>
              <a:rPr lang="ko-KR" altLang="en-US" sz="2000" b="1" dirty="0" smtClean="0"/>
              <a:t>그렇다</a:t>
            </a:r>
            <a:r>
              <a:rPr lang="en-US" altLang="ko-KR" sz="2000" b="1" dirty="0" smtClean="0"/>
              <a:t>]</a:t>
            </a:r>
            <a:r>
              <a:rPr lang="ko-KR" altLang="en-US" sz="2000" b="1" dirty="0" smtClean="0"/>
              <a:t>를 선택하고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ko-KR" altLang="en-US" sz="2000" b="1" dirty="0" smtClean="0"/>
              <a:t>인력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예산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도서자료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독서</a:t>
            </a:r>
            <a:r>
              <a:rPr lang="en-US" altLang="ko-KR" sz="2000" b="1" dirty="0" smtClean="0"/>
              <a:t>,</a:t>
            </a:r>
            <a:r>
              <a:rPr lang="ko-KR" altLang="en-US" sz="2000" b="1" dirty="0" smtClean="0"/>
              <a:t>문화프로그램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기타 중 </a:t>
            </a:r>
            <a:r>
              <a:rPr lang="en-US" altLang="ko-KR" sz="2000" b="1" dirty="0" smtClean="0"/>
              <a:t>1</a:t>
            </a:r>
            <a:r>
              <a:rPr lang="ko-KR" altLang="en-US" sz="2000" b="1" dirty="0" smtClean="0"/>
              <a:t>개 이상의 항목을 작성해야 한다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 </a:t>
            </a:r>
            <a:r>
              <a:rPr lang="ko-KR" altLang="en-US" sz="2000" b="1" dirty="0" smtClean="0"/>
              <a:t>버튼을 눌러 </a:t>
            </a:r>
            <a:r>
              <a:rPr lang="en-US" altLang="ko-KR" sz="2000" b="1" dirty="0"/>
              <a:t>8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2000" dirty="0" smtClean="0"/>
              <a:t>빈칸인 상태에서는 다음 페이지로 넘어갈 수 없다</a:t>
            </a:r>
            <a:r>
              <a:rPr lang="en-US" altLang="ko-KR" sz="2000" dirty="0" smtClean="0"/>
              <a:t>. (0</a:t>
            </a:r>
            <a:r>
              <a:rPr lang="ko-KR" altLang="en-US" sz="2000" dirty="0" smtClean="0"/>
              <a:t>으로 입력</a:t>
            </a:r>
            <a:r>
              <a:rPr lang="en-US" altLang="ko-KR" sz="2000" dirty="0" smtClean="0"/>
              <a:t>)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4088667" y="403774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70173" y="6299215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7757" y="11574715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7757" y="13088459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247861" y="9371890"/>
            <a:ext cx="59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13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82570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709657" y="14718405"/>
            <a:ext cx="11291843" cy="5703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/>
          <a:srcRect b="8865"/>
          <a:stretch/>
        </p:blipFill>
        <p:spPr>
          <a:xfrm>
            <a:off x="209551" y="1721659"/>
            <a:ext cx="11791950" cy="881299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466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11"/>
            </a:pPr>
            <a:r>
              <a:rPr lang="ko-KR" altLang="en-US" b="1" dirty="0" smtClean="0"/>
              <a:t> </a:t>
            </a: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-8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785264" y="36862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10557192"/>
            <a:ext cx="10198626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독서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문화프로그램 현황을 작성한다</a:t>
            </a:r>
            <a:r>
              <a:rPr lang="en-US" altLang="ko-KR" sz="2000" b="1" dirty="0" smtClean="0"/>
              <a:t>.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프로그램 실시 여부에 </a:t>
            </a:r>
            <a:r>
              <a:rPr lang="en-US" altLang="ko-KR" sz="2000" b="1" dirty="0" smtClean="0"/>
              <a:t>[</a:t>
            </a:r>
            <a:r>
              <a:rPr lang="ko-KR" altLang="en-US" sz="2000" b="1" dirty="0" smtClean="0"/>
              <a:t>그렇다</a:t>
            </a:r>
            <a:r>
              <a:rPr lang="en-US" altLang="ko-KR" sz="2000" b="1" dirty="0" smtClean="0"/>
              <a:t>]</a:t>
            </a:r>
            <a:r>
              <a:rPr lang="ko-KR" altLang="en-US" sz="2000" b="1" dirty="0" smtClean="0"/>
              <a:t>를 선택한 경우 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ko-KR" altLang="en-US" sz="2000" b="1" dirty="0" smtClean="0"/>
              <a:t>실시한 독서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문화프로그램의 수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횟수</a:t>
            </a:r>
            <a:r>
              <a:rPr lang="en-US" altLang="ko-KR" sz="2000" b="1" dirty="0" smtClean="0"/>
              <a:t>/</a:t>
            </a:r>
            <a:r>
              <a:rPr lang="ko-KR" altLang="en-US" sz="2000" b="1" dirty="0" smtClean="0"/>
              <a:t>참가자 수를 적는다</a:t>
            </a:r>
            <a:r>
              <a:rPr lang="en-US" altLang="ko-KR" sz="2000" b="1" dirty="0" smtClean="0"/>
              <a:t>.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ko-KR" altLang="en-US" sz="2000" b="1" dirty="0" smtClean="0"/>
              <a:t>독서프로그램만 실시한 경우 문화프로그램은 </a:t>
            </a:r>
            <a:r>
              <a:rPr lang="en-US" altLang="ko-KR" sz="2000" b="1" dirty="0" smtClean="0"/>
              <a:t>0</a:t>
            </a:r>
            <a:r>
              <a:rPr lang="ko-KR" altLang="en-US" sz="2000" b="1" dirty="0" smtClean="0"/>
              <a:t>으로 기입하며 빈칸을 두지 않는다</a:t>
            </a:r>
            <a:r>
              <a:rPr lang="en-US" altLang="ko-KR" sz="2000" b="1" dirty="0" smtClean="0"/>
              <a:t>.</a:t>
            </a:r>
            <a:r>
              <a:rPr lang="ko-KR" altLang="en-US" sz="2000" b="1" dirty="0" smtClean="0"/>
              <a:t>   </a:t>
            </a:r>
            <a:endParaRPr lang="en-US" altLang="ko-KR" sz="2000" b="1" dirty="0"/>
          </a:p>
          <a:p>
            <a:pPr marL="342900" indent="-342900">
              <a:buFont typeface="+mj-ea"/>
              <a:buAutoNum type="circleNumDbPlain"/>
            </a:pP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버튼에 </a:t>
            </a:r>
            <a:r>
              <a:rPr lang="ko-KR" altLang="en-US" sz="2000" b="1" dirty="0"/>
              <a:t>마우스를 대면 해당 질문의 설명을 볼 수 있다</a:t>
            </a:r>
            <a:r>
              <a:rPr lang="en-US" altLang="ko-KR" sz="2000" b="1" dirty="0"/>
              <a:t>.</a:t>
            </a:r>
            <a:br>
              <a:rPr lang="en-US" altLang="ko-KR" sz="2000" b="1" dirty="0"/>
            </a:br>
            <a:endParaRPr lang="en-US" altLang="ko-KR" sz="2000" b="1" dirty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운영중인 도서관의 홍보활동 현황을 작성한다</a:t>
            </a:r>
            <a:r>
              <a:rPr lang="en-US" altLang="ko-KR" sz="2000" b="1" dirty="0" smtClean="0"/>
              <a:t>.</a:t>
            </a:r>
          </a:p>
          <a:p>
            <a:pPr marL="342900" indent="-342900">
              <a:buFont typeface="+mj-ea"/>
              <a:buAutoNum type="circleNumDbPlain"/>
            </a:pPr>
            <a:endParaRPr lang="en-US" altLang="ko-KR" sz="2000" b="1" dirty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 smtClean="0"/>
              <a:t>[</a:t>
            </a:r>
            <a:r>
              <a:rPr lang="ko-KR" altLang="en-US" sz="2000" b="1" dirty="0" smtClean="0"/>
              <a:t>그렇다</a:t>
            </a:r>
            <a:r>
              <a:rPr lang="en-US" altLang="ko-KR" sz="2000" b="1" dirty="0" smtClean="0"/>
              <a:t>]</a:t>
            </a:r>
            <a:r>
              <a:rPr lang="ko-KR" altLang="en-US" sz="2000" b="1" dirty="0" smtClean="0"/>
              <a:t>를 선택한 경우에는 홍보방법을 </a:t>
            </a:r>
            <a:r>
              <a:rPr lang="en-US" altLang="ko-KR" sz="2000" b="1" dirty="0" smtClean="0"/>
              <a:t>1</a:t>
            </a:r>
            <a:r>
              <a:rPr lang="ko-KR" altLang="en-US" sz="2000" b="1" dirty="0" smtClean="0"/>
              <a:t>개 이상 선택해야 한다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      버튼을 눌러 </a:t>
            </a:r>
            <a:r>
              <a:rPr lang="en-US" altLang="ko-KR" sz="2000" b="1" dirty="0" smtClean="0"/>
              <a:t>9</a:t>
            </a:r>
            <a:r>
              <a:rPr lang="ko-KR" altLang="en-US" sz="2000" b="1" dirty="0" smtClean="0"/>
              <a:t>페이지로 이동 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자동 임시저장</a:t>
            </a:r>
            <a:r>
              <a:rPr lang="en-US" altLang="ko-KR" sz="2000" b="1" dirty="0" smtClean="0"/>
              <a:t>)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endParaRPr lang="en-US" altLang="ko-KR" sz="2000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4291290" y="447936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712757" y="490178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8" name="그림 17" descr="q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657" y="12451079"/>
            <a:ext cx="347663" cy="315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657" y="14295694"/>
            <a:ext cx="972302" cy="31113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19450" y="6291993"/>
            <a:ext cx="59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④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86250" y="7073043"/>
            <a:ext cx="59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⑤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19950" y="10006743"/>
            <a:ext cx="590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⑥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14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38584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1732014"/>
            <a:ext cx="11734800" cy="71348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466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12"/>
            </a:pPr>
            <a:r>
              <a:rPr lang="ko-KR" altLang="en-US" b="1" dirty="0" smtClean="0"/>
              <a:t> </a:t>
            </a: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-9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471064" y="328621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66700" y="8937942"/>
            <a:ext cx="104118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err="1" smtClean="0"/>
              <a:t>작은도서관</a:t>
            </a:r>
            <a:r>
              <a:rPr lang="ko-KR" altLang="en-US" sz="2000" b="1" dirty="0" smtClean="0"/>
              <a:t> 운영 관련하여 의견을 작성한다</a:t>
            </a:r>
            <a:r>
              <a:rPr lang="en-US" altLang="ko-KR" sz="2000" b="1" dirty="0" smtClean="0"/>
              <a:t>. (</a:t>
            </a:r>
            <a:r>
              <a:rPr lang="ko-KR" altLang="en-US" sz="2000" b="1" dirty="0" smtClean="0"/>
              <a:t>선택사항</a:t>
            </a:r>
            <a:r>
              <a:rPr lang="en-US" altLang="ko-KR" sz="2000" b="1" dirty="0" smtClean="0"/>
              <a:t>)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</a:t>
            </a:r>
            <a:r>
              <a:rPr lang="ko-KR" altLang="en-US" sz="2000" b="1" dirty="0" smtClean="0"/>
              <a:t>버튼을 누르면 설문지가 제출되며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실태조사 기간 동안에는 수정이 가능하다</a:t>
            </a:r>
            <a:r>
              <a:rPr lang="en-US" altLang="ko-KR" sz="2000" b="1" dirty="0" smtClean="0"/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738014" y="730576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656" y="9618214"/>
            <a:ext cx="985793" cy="3154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15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41801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print"/>
          <a:srcRect t="17707"/>
          <a:stretch/>
        </p:blipFill>
        <p:spPr>
          <a:xfrm>
            <a:off x="266700" y="8420100"/>
            <a:ext cx="11734800" cy="529243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" y="2236610"/>
            <a:ext cx="11734800" cy="618386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3794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 startAt="13"/>
            </a:pPr>
            <a:r>
              <a:rPr lang="ko-KR" altLang="en-US" b="1" dirty="0" smtClean="0"/>
              <a:t> </a:t>
            </a:r>
            <a:r>
              <a:rPr lang="ko-KR" altLang="en-US" b="1" dirty="0" err="1" smtClean="0"/>
              <a:t>작은도서관</a:t>
            </a:r>
            <a:r>
              <a:rPr lang="ko-KR" altLang="en-US" b="1" dirty="0" smtClean="0"/>
              <a:t> 운영실태조사</a:t>
            </a:r>
            <a:r>
              <a:rPr lang="en-US" altLang="ko-KR" b="1" dirty="0" smtClean="0"/>
              <a:t>-</a:t>
            </a:r>
            <a:r>
              <a:rPr lang="ko-KR" altLang="en-US" b="1" dirty="0" smtClean="0"/>
              <a:t>결과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4876309" y="3601406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550" y="13771685"/>
            <a:ext cx="693010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err="1" smtClean="0"/>
              <a:t>작은도서관</a:t>
            </a:r>
            <a:r>
              <a:rPr lang="ko-KR" altLang="en-US" sz="2000" b="1" dirty="0" smtClean="0"/>
              <a:t> 운영실태 조사 결과 페이지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</a:t>
            </a:r>
            <a:r>
              <a:rPr lang="ko-KR" altLang="en-US" sz="2000" b="1" dirty="0" smtClean="0"/>
              <a:t>버튼을 누르면 </a:t>
            </a:r>
            <a:r>
              <a:rPr lang="en-US" altLang="ko-KR" sz="2000" b="1" dirty="0" smtClean="0"/>
              <a:t>EXCEL</a:t>
            </a:r>
            <a:r>
              <a:rPr lang="ko-KR" altLang="en-US" sz="2000" b="1" dirty="0" smtClean="0"/>
              <a:t>로 결과가 반출 된다</a:t>
            </a:r>
            <a:r>
              <a:rPr lang="en-US" altLang="ko-KR" sz="2000" b="1" dirty="0" smtClean="0"/>
              <a:t>.</a:t>
            </a:r>
            <a:r>
              <a:rPr lang="en-US" altLang="ko-KR" sz="2000" b="1" dirty="0"/>
              <a:t/>
            </a:r>
            <a:br>
              <a:rPr lang="en-US" altLang="ko-KR" sz="2000" b="1" dirty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r>
              <a:rPr lang="en-US" altLang="ko-KR" sz="2000" b="1" dirty="0"/>
              <a:t> </a:t>
            </a:r>
            <a:r>
              <a:rPr lang="en-US" altLang="ko-KR" sz="2000" b="1" dirty="0" smtClean="0"/>
              <a:t>           </a:t>
            </a:r>
            <a:r>
              <a:rPr lang="ko-KR" altLang="en-US" sz="2000" b="1" dirty="0" smtClean="0"/>
              <a:t>버튼을 누르면 실태조사 첫 페이지로 이동한다</a:t>
            </a:r>
            <a:r>
              <a:rPr lang="en-US" altLang="ko-KR" sz="2000" b="1" dirty="0" smtClean="0"/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484738" y="199995"/>
            <a:ext cx="15167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1.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실태조사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871364" y="12312452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57309" y="12319379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312" y="14438758"/>
            <a:ext cx="999362" cy="319795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7312" y="15070799"/>
            <a:ext cx="999362" cy="31979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16</a:t>
            </a:r>
            <a:endParaRPr lang="ko-KR" altLang="en-US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72206" y="1616600"/>
            <a:ext cx="1141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dirty="0" smtClean="0"/>
              <a:t>앞에 작성한 실태조사의 결과를 볼 수 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cxnSp>
        <p:nvCxnSpPr>
          <p:cNvPr id="19" name="직선 연결선 18"/>
          <p:cNvCxnSpPr/>
          <p:nvPr/>
        </p:nvCxnSpPr>
        <p:spPr>
          <a:xfrm>
            <a:off x="285750" y="2038350"/>
            <a:ext cx="1167888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1218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50" y="242988"/>
            <a:ext cx="3302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600" b="1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600" b="1" dirty="0" smtClean="0">
                <a:solidFill>
                  <a:schemeClr val="bg1"/>
                </a:solidFill>
              </a:rPr>
              <a:t> 운영평가</a:t>
            </a:r>
            <a:endParaRPr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143750" y="5405262"/>
            <a:ext cx="5124450" cy="933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3200" b="1" dirty="0" smtClean="0"/>
              <a:t>2. </a:t>
            </a:r>
            <a:r>
              <a:rPr lang="ko-KR" altLang="en-US" sz="3200" b="1" dirty="0" smtClean="0"/>
              <a:t>도서관관리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39911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572207" y="10760473"/>
            <a:ext cx="11429294" cy="6262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1" y="2224943"/>
            <a:ext cx="11734800" cy="763166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17668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ko-KR" altLang="en-US" b="1" dirty="0" smtClean="0"/>
              <a:t>도서관 조회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0818577" y="837429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550" y="9959953"/>
            <a:ext cx="734367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정보를 수정한 뒤</a:t>
            </a:r>
            <a:r>
              <a:rPr lang="en-US" altLang="ko-KR" sz="2000" b="1" dirty="0" smtClean="0"/>
              <a:t>             </a:t>
            </a:r>
            <a:r>
              <a:rPr lang="ko-KR" altLang="en-US" sz="2000" b="1" dirty="0" smtClean="0"/>
              <a:t>버튼을 누르면 정보가 저장된다</a:t>
            </a:r>
            <a:r>
              <a:rPr lang="en-US" altLang="ko-KR" sz="2000" b="1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저장된 정보는 운영실태조사설문에 자동 반영된다</a:t>
            </a:r>
            <a:r>
              <a:rPr lang="en-US" altLang="ko-KR" sz="2000" b="1" dirty="0" smtClean="0"/>
              <a:t>.</a:t>
            </a:r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US" altLang="ko-KR" sz="2000" b="1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endParaRPr lang="en-US" altLang="ko-KR" sz="2000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10276918" y="199995"/>
            <a:ext cx="1773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</a:rPr>
              <a:t>2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도서관관리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3929" y="10011843"/>
            <a:ext cx="957283" cy="3063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18</a:t>
            </a:r>
            <a:endParaRPr lang="ko-KR" alt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72206" y="1616600"/>
            <a:ext cx="1141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dirty="0" smtClean="0"/>
              <a:t>운영중인 도서관 정보를 수정할 수 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cxnSp>
        <p:nvCxnSpPr>
          <p:cNvPr id="13" name="직선 연결선 12"/>
          <p:cNvCxnSpPr/>
          <p:nvPr/>
        </p:nvCxnSpPr>
        <p:spPr>
          <a:xfrm>
            <a:off x="285750" y="2038350"/>
            <a:ext cx="1167888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801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50" y="242988"/>
            <a:ext cx="330250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600" b="1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600" b="1" dirty="0" smtClean="0">
                <a:solidFill>
                  <a:schemeClr val="bg1"/>
                </a:solidFill>
              </a:rPr>
              <a:t> 운영평가</a:t>
            </a:r>
            <a:endParaRPr lang="ko-KR" altLang="en-US" sz="2600" b="1" dirty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143750" y="5405262"/>
            <a:ext cx="5124450" cy="93345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3200" b="1" dirty="0" smtClean="0"/>
              <a:t>3. </a:t>
            </a:r>
            <a:r>
              <a:rPr lang="ko-KR" altLang="en-US" sz="3200" b="1" dirty="0" smtClean="0"/>
              <a:t>운영자관리</a:t>
            </a: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71834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572206" y="14570473"/>
            <a:ext cx="11429295" cy="6262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" y="2312433"/>
            <a:ext cx="11734800" cy="713483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266700" y="1257300"/>
            <a:ext cx="22284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lt"/>
              <a:buAutoNum type="arabicParenR"/>
            </a:pPr>
            <a:r>
              <a:rPr lang="ko-KR" altLang="en-US" b="1" dirty="0" smtClean="0"/>
              <a:t>현장운영자 조회</a:t>
            </a:r>
            <a:endParaRPr lang="ko-KR" altLang="en-US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541697" y="3445543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①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9550" y="9464653"/>
            <a:ext cx="10972876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현재 </a:t>
            </a:r>
            <a:r>
              <a:rPr lang="ko-KR" altLang="en-US" sz="2000" b="1" dirty="0" err="1" smtClean="0"/>
              <a:t>작은도서관을</a:t>
            </a:r>
            <a:r>
              <a:rPr lang="ko-KR" altLang="en-US" sz="2000" b="1" dirty="0" smtClean="0"/>
              <a:t> 운영하고 있는 운영자 정보를 입력하는 메뉴이다</a:t>
            </a:r>
            <a:r>
              <a:rPr lang="en-US" altLang="ko-KR" sz="2000" b="1" dirty="0" smtClean="0"/>
              <a:t>.</a:t>
            </a:r>
            <a:r>
              <a:rPr lang="en-US" altLang="ko-KR" sz="2000" dirty="0" smtClean="0"/>
              <a:t/>
            </a:r>
            <a:br>
              <a:rPr lang="en-US" altLang="ko-KR" sz="2000" dirty="0" smtClean="0"/>
            </a:br>
            <a:endParaRPr lang="en-US" altLang="ko-KR" sz="2000" dirty="0" smtClean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                  버튼을 누르면 비밀번호변경 팝업이 뜨고 새로운 비밀번호로 변경할 수 있다</a:t>
            </a:r>
            <a:r>
              <a:rPr lang="en-US" altLang="ko-KR" sz="2000" b="1" dirty="0" smtClean="0"/>
              <a:t>.</a:t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342900" indent="-342900">
              <a:buFont typeface="+mj-ea"/>
              <a:buAutoNum type="circleNumDbPlain"/>
            </a:pPr>
            <a:endParaRPr lang="en-US" altLang="ko-KR" sz="2000" b="1" dirty="0"/>
          </a:p>
          <a:p>
            <a:pPr marL="342900" indent="-342900">
              <a:buFont typeface="+mj-ea"/>
              <a:buAutoNum type="circleNumDbPlain"/>
            </a:pPr>
            <a:r>
              <a:rPr lang="ko-KR" altLang="en-US" sz="2000" b="1" dirty="0" smtClean="0"/>
              <a:t>정보를 수정한 뒤</a:t>
            </a:r>
            <a:r>
              <a:rPr lang="en-US" altLang="ko-KR" sz="2000" b="1" dirty="0" smtClean="0"/>
              <a:t>             </a:t>
            </a:r>
            <a:r>
              <a:rPr lang="ko-KR" altLang="en-US" sz="2000" b="1" dirty="0" smtClean="0"/>
              <a:t>버튼을 누르면 정보가 저장된다</a:t>
            </a:r>
            <a:r>
              <a:rPr lang="en-US" altLang="ko-KR" sz="2000" b="1" dirty="0" smtClean="0"/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ko-KR" altLang="en-US" sz="2000" b="1" dirty="0" smtClean="0"/>
              <a:t>저장된 정보는 운영실태조사설문에 자동 반영된다</a:t>
            </a:r>
            <a:r>
              <a:rPr lang="en-US" altLang="ko-KR" sz="2000" b="1" dirty="0" smtClean="0"/>
              <a:t>.</a:t>
            </a:r>
            <a:r>
              <a:rPr lang="ko-KR" altLang="en-US" sz="2000" b="1" dirty="0" smtClean="0"/>
              <a:t> </a:t>
            </a: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Ø"/>
            </a:pPr>
            <a:endParaRPr lang="en-US" altLang="ko-KR" sz="2000" b="1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 smtClean="0"/>
              <a:t>*</a:t>
            </a:r>
            <a:r>
              <a:rPr lang="ko-KR" altLang="en-US" sz="2000" dirty="0" smtClean="0"/>
              <a:t>이 표시된 항목은 필수 항목</a:t>
            </a:r>
            <a:endParaRPr lang="en-US" altLang="ko-KR" sz="2000" dirty="0" smtClean="0"/>
          </a:p>
        </p:txBody>
      </p:sp>
      <p:sp>
        <p:nvSpPr>
          <p:cNvPr id="22" name="TextBox 21"/>
          <p:cNvSpPr txBox="1"/>
          <p:nvPr/>
        </p:nvSpPr>
        <p:spPr>
          <a:xfrm>
            <a:off x="10276918" y="199995"/>
            <a:ext cx="1773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</a:rPr>
              <a:t>3. 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운영자관리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293927" y="4034360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②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51988" y="13764696"/>
            <a:ext cx="957283" cy="30633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0780696" y="6507397"/>
            <a:ext cx="595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>
                <a:solidFill>
                  <a:srgbClr val="FF0000"/>
                </a:solidFill>
              </a:rPr>
              <a:t>③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3924" y="10141500"/>
            <a:ext cx="1457728" cy="34985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924" y="10708045"/>
            <a:ext cx="6391484" cy="2910973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직사각형 12"/>
          <p:cNvSpPr/>
          <p:nvPr/>
        </p:nvSpPr>
        <p:spPr>
          <a:xfrm>
            <a:off x="11487150" y="15499645"/>
            <a:ext cx="723900" cy="53304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 smtClean="0"/>
              <a:t>20</a:t>
            </a:r>
            <a:endParaRPr lang="ko-KR" altLang="en-US" sz="3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06531" y="240535"/>
            <a:ext cx="2871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spc="-150" dirty="0" err="1" smtClean="0">
                <a:solidFill>
                  <a:schemeClr val="bg1"/>
                </a:solidFill>
              </a:rPr>
              <a:t>작은도서관</a:t>
            </a:r>
            <a:r>
              <a:rPr lang="ko-KR" altLang="en-US" sz="2400" b="1" spc="-150" dirty="0" smtClean="0">
                <a:solidFill>
                  <a:schemeClr val="bg1"/>
                </a:solidFill>
              </a:rPr>
              <a:t> 운영평가</a:t>
            </a:r>
            <a:endParaRPr lang="ko-KR" altLang="en-US" b="1" spc="-15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72206" y="1616600"/>
            <a:ext cx="1141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dirty="0" smtClean="0"/>
              <a:t>운영중인 도서관 정보를 수정할 수 있다</a:t>
            </a:r>
            <a:r>
              <a:rPr lang="en-US" altLang="ko-KR" b="1" dirty="0" smtClean="0"/>
              <a:t>.</a:t>
            </a:r>
            <a:endParaRPr lang="ko-KR" altLang="en-US" b="1" dirty="0"/>
          </a:p>
        </p:txBody>
      </p:sp>
      <p:cxnSp>
        <p:nvCxnSpPr>
          <p:cNvPr id="18" name="직선 연결선 17"/>
          <p:cNvCxnSpPr/>
          <p:nvPr/>
        </p:nvCxnSpPr>
        <p:spPr>
          <a:xfrm>
            <a:off x="285750" y="2114550"/>
            <a:ext cx="11678880" cy="0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7951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1727</TotalTime>
  <Words>852</Words>
  <Application>Microsoft Office PowerPoint</Application>
  <PresentationFormat>사용자 지정</PresentationFormat>
  <Paragraphs>256</Paragraphs>
  <Slides>22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sunah</dc:creator>
  <cp:lastModifiedBy>user</cp:lastModifiedBy>
  <cp:revision>76</cp:revision>
  <dcterms:created xsi:type="dcterms:W3CDTF">2014-12-05T10:09:51Z</dcterms:created>
  <dcterms:modified xsi:type="dcterms:W3CDTF">2015-02-10T04:01:05Z</dcterms:modified>
</cp:coreProperties>
</file>