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7" r:id="rId2"/>
    <p:sldId id="276" r:id="rId3"/>
    <p:sldId id="278" r:id="rId4"/>
    <p:sldId id="269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71" r:id="rId13"/>
    <p:sldId id="263" r:id="rId14"/>
    <p:sldId id="270" r:id="rId15"/>
    <p:sldId id="272" r:id="rId16"/>
    <p:sldId id="264" r:id="rId17"/>
    <p:sldId id="265" r:id="rId18"/>
    <p:sldId id="266" r:id="rId19"/>
    <p:sldId id="274" r:id="rId20"/>
    <p:sldId id="267" r:id="rId21"/>
    <p:sldId id="275" r:id="rId22"/>
    <p:sldId id="268" r:id="rId23"/>
  </p:sldIdLst>
  <p:sldSz cx="12192000" cy="16256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434" y="-13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9050" y="-4938"/>
            <a:ext cx="12211050" cy="933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19050" y="1002243"/>
            <a:ext cx="12211050" cy="1598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6426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58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440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831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6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92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157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4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29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458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04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D1A4-9DD4-406F-96D5-DDD19AB0A7F4}" type="datetimeFigureOut">
              <a:rPr lang="ko-KR" altLang="en-US" smtClean="0"/>
              <a:pPr/>
              <a:t>2015-02-10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96CF-82DF-4DA8-B083-1480D60188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92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47650" y="247650"/>
            <a:ext cx="11677650" cy="1569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19048" y="520700"/>
            <a:ext cx="11139552" cy="15176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52598" y="4419600"/>
            <a:ext cx="879279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ko-KR" altLang="en-US" sz="5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작은도서관</a:t>
            </a:r>
            <a:r>
              <a:rPr lang="ko-KR" altLang="en-US" sz="5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운영평가 시스템</a:t>
            </a:r>
            <a:endParaRPr lang="ko-KR" altLang="en-US" sz="5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709" y="5342930"/>
            <a:ext cx="400943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현장운영자 매뉴얼</a:t>
            </a:r>
            <a:r>
              <a:rPr lang="en-US" altLang="ko-KR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endParaRPr lang="ko-KR" altLang="en-US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354" y="13037705"/>
            <a:ext cx="4526973" cy="9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8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728707" y="13710291"/>
            <a:ext cx="11272793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1774201"/>
            <a:ext cx="11734800" cy="95440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-4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4714" y="38005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11338242"/>
            <a:ext cx="838723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자료 </a:t>
            </a:r>
            <a:r>
              <a:rPr lang="ko-KR" altLang="en-US" sz="2000" b="1" dirty="0" err="1" smtClean="0"/>
              <a:t>현황를</a:t>
            </a:r>
            <a:r>
              <a:rPr lang="ko-KR" altLang="en-US" sz="2000" b="1" dirty="0" smtClean="0"/>
              <a:t> 작성한다</a:t>
            </a:r>
            <a:r>
              <a:rPr lang="en-US" altLang="ko-KR" sz="2000" b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2000" dirty="0" smtClean="0"/>
              <a:t>1</a:t>
            </a:r>
            <a:r>
              <a:rPr lang="ko-KR" altLang="en-US" sz="2000" dirty="0" smtClean="0"/>
              <a:t>페이지에서 입력한 장서 수 자동으로 입력된다</a:t>
            </a:r>
            <a:r>
              <a:rPr lang="en-US" altLang="ko-KR" sz="20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빈칸인 상태에서는 다음페이지로 넘어갈 수 없다</a:t>
            </a:r>
            <a:r>
              <a:rPr lang="en-US" altLang="ko-KR" sz="2000" dirty="0" smtClean="0"/>
              <a:t>. (0</a:t>
            </a:r>
            <a:r>
              <a:rPr lang="ko-KR" altLang="en-US" sz="2000" dirty="0" smtClean="0"/>
              <a:t>으로 입력</a:t>
            </a:r>
            <a:r>
              <a:rPr lang="en-US" altLang="ko-KR" sz="2000" dirty="0" smtClean="0"/>
              <a:t>)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376890" y="447936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090" y="9906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07" y="12639783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707" y="1322889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8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937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747757" y="10915152"/>
            <a:ext cx="11253743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1722278"/>
            <a:ext cx="11734800" cy="7134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-5 (</a:t>
            </a:r>
            <a:r>
              <a:rPr lang="ko-KR" altLang="en-US" b="1" dirty="0" smtClean="0"/>
              <a:t>공립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2032" y="36689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8880792"/>
            <a:ext cx="81307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예산 </a:t>
            </a:r>
            <a:r>
              <a:rPr lang="ko-KR" altLang="en-US" sz="2000" b="1" dirty="0" err="1" smtClean="0"/>
              <a:t>현황를</a:t>
            </a:r>
            <a:r>
              <a:rPr lang="ko-KR" altLang="en-US" sz="2000" b="1" dirty="0" smtClean="0"/>
              <a:t> 작성한다</a:t>
            </a:r>
            <a:r>
              <a:rPr lang="en-US" altLang="ko-KR" sz="2000" b="1" dirty="0" smtClean="0"/>
              <a:t>.</a:t>
            </a: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빈칸인 상태에서는 다음페이지로 넘어갈 수 없다</a:t>
            </a:r>
            <a:r>
              <a:rPr lang="en-US" altLang="ko-KR" sz="2000" dirty="0" smtClean="0"/>
              <a:t>. (0</a:t>
            </a:r>
            <a:r>
              <a:rPr lang="ko-KR" altLang="en-US" sz="2000" dirty="0" smtClean="0"/>
              <a:t>으로 입력</a:t>
            </a:r>
            <a:r>
              <a:rPr lang="en-US" altLang="ko-KR" sz="2000" dirty="0" smtClean="0"/>
              <a:t>)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/>
              <a:t>6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406331" y="47477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4091" y="732837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57" y="9896583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57" y="1050474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9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578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747757" y="11533682"/>
            <a:ext cx="11253743" cy="570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1782191"/>
            <a:ext cx="11734800" cy="76585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-5 (</a:t>
            </a:r>
            <a:r>
              <a:rPr lang="ko-KR" altLang="en-US" b="1" dirty="0" smtClean="0"/>
              <a:t>사립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2814" y="38005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9471342"/>
            <a:ext cx="81307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예산 </a:t>
            </a:r>
            <a:r>
              <a:rPr lang="ko-KR" altLang="en-US" sz="2000" b="1" dirty="0" err="1" smtClean="0"/>
              <a:t>현황를</a:t>
            </a:r>
            <a:r>
              <a:rPr lang="ko-KR" altLang="en-US" sz="2000" b="1" dirty="0" smtClean="0"/>
              <a:t> 작성한다</a:t>
            </a:r>
            <a:r>
              <a:rPr lang="en-US" altLang="ko-KR" sz="2000" b="1" dirty="0" smtClean="0"/>
              <a:t>.</a:t>
            </a: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빈칸인 상태에서는 다음페이지로 넘어갈 수 없다</a:t>
            </a:r>
            <a:r>
              <a:rPr lang="en-US" altLang="ko-KR" sz="2000" dirty="0" smtClean="0"/>
              <a:t>. (0</a:t>
            </a:r>
            <a:r>
              <a:rPr lang="ko-KR" altLang="en-US" sz="2000" dirty="0" smtClean="0"/>
              <a:t>으로 입력</a:t>
            </a:r>
            <a:r>
              <a:rPr lang="en-US" altLang="ko-KR" sz="2000" dirty="0" smtClean="0"/>
              <a:t>)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/>
              <a:t>6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510240" y="46508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999" y="80626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57" y="10487133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57" y="1109529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10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94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747757" y="14659464"/>
            <a:ext cx="11253743" cy="677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1759983"/>
            <a:ext cx="11734800" cy="94812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-6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1864" y="37243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11281092"/>
            <a:ext cx="1144576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시설 </a:t>
            </a:r>
            <a:r>
              <a:rPr lang="ko-KR" altLang="en-US" sz="2000" b="1" dirty="0" err="1" smtClean="0"/>
              <a:t>현황를</a:t>
            </a:r>
            <a:r>
              <a:rPr lang="ko-KR" altLang="en-US" sz="2000" b="1" dirty="0" smtClean="0"/>
              <a:t> 작성한다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컴퓨터 보유 여부에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있다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로 선택한 경우 빈칸이거나 모두 </a:t>
            </a:r>
            <a:r>
              <a:rPr lang="en-US" altLang="ko-KR" sz="2000" b="1" dirty="0" smtClean="0"/>
              <a:t>0</a:t>
            </a:r>
            <a:r>
              <a:rPr lang="ko-KR" altLang="en-US" sz="2000" b="1" dirty="0" smtClean="0"/>
              <a:t>대로 기입하는 경우 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ko-KR" altLang="en-US" sz="2000" b="1" dirty="0" smtClean="0"/>
              <a:t>다음페이지로 넘어갈 수 없다</a:t>
            </a:r>
            <a:r>
              <a:rPr lang="en-US" altLang="ko-KR" sz="2000" b="1" dirty="0" smtClean="0"/>
              <a:t>. 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하루 평균 이용자 수를 입력하면 </a:t>
            </a:r>
            <a:r>
              <a:rPr lang="ko-KR" altLang="en-US" sz="2000" b="1" dirty="0" err="1" smtClean="0"/>
              <a:t>한달평균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연간평균 이용자 수가 자동으로 계산된다</a:t>
            </a:r>
            <a:r>
              <a:rPr lang="en-US" altLang="ko-KR" sz="2000" b="1" dirty="0" smtClean="0"/>
              <a:t>. (</a:t>
            </a:r>
            <a:r>
              <a:rPr lang="ko-KR" altLang="en-US" sz="2000" b="1" dirty="0" smtClean="0"/>
              <a:t>수정가능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빈칸인 상태에서는 다음 페이지로 넘어갈 수 없다</a:t>
            </a:r>
            <a:r>
              <a:rPr lang="en-US" altLang="ko-KR" sz="2000" dirty="0" smtClean="0"/>
              <a:t>. (0</a:t>
            </a:r>
            <a:r>
              <a:rPr lang="ko-KR" altLang="en-US" sz="2000" dirty="0" smtClean="0"/>
              <a:t>으로 입력</a:t>
            </a:r>
            <a:r>
              <a:rPr lang="en-US" altLang="ko-KR" sz="20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462740" y="45365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257" y="75497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57" y="12868383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57" y="1410519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7968393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6650" y="9816243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11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21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747757" y="10670241"/>
            <a:ext cx="11253743" cy="570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1705224"/>
            <a:ext cx="11734800" cy="7134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9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-7 (</a:t>
            </a:r>
            <a:r>
              <a:rPr lang="ko-KR" altLang="en-US" b="1" dirty="0" smtClean="0"/>
              <a:t>공립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1082" y="36620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8924086"/>
            <a:ext cx="72410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연계 현황을 작성한다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/>
              <a:t>8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26322" y="39961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9628" y="55926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57" y="9617759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57" y="10217100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12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434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747757" y="13563551"/>
            <a:ext cx="11253743" cy="838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1668197"/>
            <a:ext cx="11734800" cy="9104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10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-7 (</a:t>
            </a:r>
            <a:r>
              <a:rPr lang="ko-KR" altLang="en-US" b="1" dirty="0" smtClean="0"/>
              <a:t>사립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1864" y="37243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10881042"/>
            <a:ext cx="1101134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연계 현황을 작성한다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도서관이 공공도서관으로부터 지원을 받은 적이 있다면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그렇다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를 선택하고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인력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예산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도서자료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독서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문화프로그램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기타 중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 이상의 항목을 작성해야 한다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</a:t>
            </a:r>
            <a:r>
              <a:rPr lang="ko-KR" altLang="en-US" sz="2000" b="1" dirty="0" smtClean="0"/>
              <a:t>버튼을 눌러 </a:t>
            </a:r>
            <a:r>
              <a:rPr lang="en-US" altLang="ko-KR" sz="2000" b="1" dirty="0"/>
              <a:t>8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빈칸인 상태에서는 다음 페이지로 넘어갈 수 없다</a:t>
            </a:r>
            <a:r>
              <a:rPr lang="en-US" altLang="ko-KR" sz="2000" dirty="0" smtClean="0"/>
              <a:t>. (0</a:t>
            </a:r>
            <a:r>
              <a:rPr lang="ko-KR" altLang="en-US" sz="2000" dirty="0" smtClean="0"/>
              <a:t>으로 입력</a:t>
            </a:r>
            <a:r>
              <a:rPr lang="en-US" altLang="ko-KR" sz="20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88667" y="40377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0173" y="62992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57" y="11574715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57" y="13088459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7861" y="9371890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13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257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709657" y="14718405"/>
            <a:ext cx="11291843" cy="570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b="8865"/>
          <a:stretch/>
        </p:blipFill>
        <p:spPr>
          <a:xfrm>
            <a:off x="209551" y="1721659"/>
            <a:ext cx="11791950" cy="88129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11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-8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5264" y="36862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10557192"/>
            <a:ext cx="1019862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독서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문화프로그램 현황을 작성한다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프로그램 실시 여부에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그렇다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를 선택한 경우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실시한 독서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문화프로그램의 수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횟수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참가자 수를 적는다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독서프로그램만 실시한 경우 문화프로그램은 </a:t>
            </a:r>
            <a:r>
              <a:rPr lang="en-US" altLang="ko-KR" sz="2000" b="1" dirty="0" smtClean="0"/>
              <a:t>0</a:t>
            </a:r>
            <a:r>
              <a:rPr lang="ko-KR" altLang="en-US" sz="2000" b="1" dirty="0" smtClean="0"/>
              <a:t>으로 기입하며 빈칸을 두지 않는다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  </a:t>
            </a: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버튼에 </a:t>
            </a:r>
            <a:r>
              <a:rPr lang="ko-KR" altLang="en-US" sz="2000" b="1" dirty="0"/>
              <a:t>마우스를 대면 해당 질문의 설명을 볼 수 있다</a:t>
            </a:r>
            <a:r>
              <a:rPr lang="en-US" altLang="ko-KR" sz="2000" b="1" dirty="0"/>
              <a:t>.</a:t>
            </a:r>
            <a:br>
              <a:rPr lang="en-US" altLang="ko-KR" sz="2000" b="1" dirty="0"/>
            </a:b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홍보활동 현황을 작성한다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그렇다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를 선택한 경우에는 홍보방법을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 이상 선택해야 한다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      버튼을 눌러 </a:t>
            </a:r>
            <a:r>
              <a:rPr lang="en-US" altLang="ko-KR" sz="2000" b="1" dirty="0" smtClean="0"/>
              <a:t>9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291290" y="447936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2757" y="49017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57" y="12451079"/>
            <a:ext cx="347663" cy="3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657" y="1429569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9450" y="6291993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50" y="7073043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9950" y="10006743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14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858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1732014"/>
            <a:ext cx="11734800" cy="7134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12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-9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71064" y="328621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8937942"/>
            <a:ext cx="10411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err="1" smtClean="0"/>
              <a:t>작은도서관</a:t>
            </a:r>
            <a:r>
              <a:rPr lang="ko-KR" altLang="en-US" sz="2000" b="1" dirty="0" smtClean="0"/>
              <a:t> 운영 관련하여 의견을 작성한다</a:t>
            </a:r>
            <a:r>
              <a:rPr lang="en-US" altLang="ko-KR" sz="2000" b="1" dirty="0" smtClean="0"/>
              <a:t>. (</a:t>
            </a:r>
            <a:r>
              <a:rPr lang="ko-KR" altLang="en-US" sz="2000" b="1" dirty="0" smtClean="0"/>
              <a:t>선택사항</a:t>
            </a:r>
            <a:r>
              <a:rPr lang="en-US" altLang="ko-KR" sz="2000" b="1" dirty="0" smtClean="0"/>
              <a:t>)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</a:t>
            </a:r>
            <a:r>
              <a:rPr lang="ko-KR" altLang="en-US" sz="2000" b="1" dirty="0" smtClean="0"/>
              <a:t>버튼을 누르면 설문지가 제출되며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실태조사 기간 동안에는 수정이 가능하다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8014" y="73057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56" y="9618214"/>
            <a:ext cx="985793" cy="3154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15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80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t="17707"/>
          <a:stretch/>
        </p:blipFill>
        <p:spPr>
          <a:xfrm>
            <a:off x="266700" y="8420100"/>
            <a:ext cx="11734800" cy="5292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236610"/>
            <a:ext cx="11734800" cy="61838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13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결과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6309" y="36014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550" y="13771685"/>
            <a:ext cx="69301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err="1" smtClean="0"/>
              <a:t>작은도서관</a:t>
            </a:r>
            <a:r>
              <a:rPr lang="ko-KR" altLang="en-US" sz="2000" b="1" dirty="0" smtClean="0"/>
              <a:t> 운영실태 조사 결과 페이지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</a:t>
            </a:r>
            <a:r>
              <a:rPr lang="ko-KR" altLang="en-US" sz="2000" b="1" dirty="0" smtClean="0"/>
              <a:t>버튼을 누르면 </a:t>
            </a:r>
            <a:r>
              <a:rPr lang="en-US" altLang="ko-KR" sz="2000" b="1" dirty="0" smtClean="0"/>
              <a:t>EXCEL</a:t>
            </a:r>
            <a:r>
              <a:rPr lang="ko-KR" altLang="en-US" sz="2000" b="1" dirty="0" smtClean="0"/>
              <a:t>로 결과가 반출 된다</a:t>
            </a:r>
            <a:r>
              <a:rPr lang="en-US" altLang="ko-KR" sz="2000" b="1" dirty="0" smtClean="0"/>
              <a:t>.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</a:t>
            </a:r>
            <a:r>
              <a:rPr lang="ko-KR" altLang="en-US" sz="2000" b="1" dirty="0" smtClean="0"/>
              <a:t>버튼을 누르면 실태조사 첫 페이지로 이동한다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1364" y="123124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309" y="1231937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12" y="14438758"/>
            <a:ext cx="999362" cy="31979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312" y="15070799"/>
            <a:ext cx="999362" cy="3197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16</a:t>
            </a:r>
            <a:endParaRPr lang="ko-KR" alt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2206" y="1616600"/>
            <a:ext cx="1141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smtClean="0"/>
              <a:t>앞에 작성한 실태조사의 결과를 볼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285750" y="203835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21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50" y="242988"/>
            <a:ext cx="33025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운영평가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43750" y="5405262"/>
            <a:ext cx="5124450" cy="933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도서관관리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991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5750" y="1335768"/>
            <a:ext cx="11620500" cy="14780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045847" y="199995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 목차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931" y="1399309"/>
            <a:ext cx="11294919" cy="1331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서비스소개</a:t>
            </a:r>
            <a:r>
              <a:rPr lang="en-US" altLang="ko-KR" sz="2400" b="1" dirty="0" smtClean="0"/>
              <a:t>………………………………………………………………………………………….1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시작하기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…………………………………………………………………………………………</a:t>
            </a:r>
            <a:r>
              <a:rPr lang="en-US" altLang="ko-KR" sz="2400" b="1" dirty="0"/>
              <a:t>…</a:t>
            </a:r>
            <a:r>
              <a:rPr lang="en-US" altLang="ko-KR" sz="2400" b="1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</a:t>
            </a:r>
            <a:r>
              <a:rPr lang="en-US" altLang="ko-KR" sz="2400" dirty="0"/>
              <a:t>1)</a:t>
            </a:r>
            <a:r>
              <a:rPr lang="ko-KR" altLang="en-US" sz="2400" dirty="0" smtClean="0"/>
              <a:t>로그인하기</a:t>
            </a:r>
            <a:r>
              <a:rPr lang="en-US" altLang="ko-KR" sz="2400" b="1" dirty="0" smtClean="0"/>
              <a:t>………………………………………………………………………………………</a:t>
            </a:r>
            <a:r>
              <a:rPr lang="en-US" altLang="ko-KR" sz="2400" dirty="0" smtClean="0"/>
              <a:t>2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1. </a:t>
            </a:r>
            <a:r>
              <a:rPr lang="ko-KR" altLang="en-US" sz="2400" b="1" dirty="0" smtClean="0"/>
              <a:t>실태조사</a:t>
            </a:r>
            <a:r>
              <a:rPr lang="en-US" altLang="ko-KR" sz="2400" b="1" dirty="0" smtClean="0"/>
              <a:t>………………………………………………………………………………………….3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ko-KR" altLang="en-US" sz="2400" dirty="0" smtClean="0"/>
              <a:t>시작하기</a:t>
            </a:r>
            <a:r>
              <a:rPr lang="en-US" altLang="ko-KR" sz="2400" b="1" dirty="0" smtClean="0"/>
              <a:t>……………………………………………………...</a:t>
            </a:r>
            <a:r>
              <a:rPr lang="en-US" altLang="ko-KR" sz="2400" dirty="0" smtClean="0"/>
              <a:t>4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2)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1</a:t>
            </a:r>
            <a:r>
              <a:rPr lang="en-US" altLang="ko-KR" sz="2400" b="1" dirty="0" smtClean="0"/>
              <a:t>………………………………………………………………...</a:t>
            </a:r>
            <a:r>
              <a:rPr lang="en-US" altLang="ko-KR" sz="2400" dirty="0" smtClean="0"/>
              <a:t>5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3)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2</a:t>
            </a:r>
            <a:r>
              <a:rPr lang="en-US" altLang="ko-KR" sz="2400" b="1" dirty="0" smtClean="0"/>
              <a:t>………………………………………………………………...</a:t>
            </a:r>
            <a:r>
              <a:rPr lang="en-US" altLang="ko-KR" sz="2400" dirty="0" smtClean="0"/>
              <a:t>6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4)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3</a:t>
            </a:r>
            <a:r>
              <a:rPr lang="en-US" altLang="ko-KR" sz="2400" b="1" dirty="0" smtClean="0"/>
              <a:t>………………………………………………………………...</a:t>
            </a:r>
            <a:r>
              <a:rPr lang="en-US" altLang="ko-KR" sz="2400" dirty="0" smtClean="0"/>
              <a:t>7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5)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4</a:t>
            </a:r>
            <a:r>
              <a:rPr lang="en-US" altLang="ko-KR" sz="2400" b="1" dirty="0" smtClean="0"/>
              <a:t>………………………………………………………………...</a:t>
            </a:r>
            <a:r>
              <a:rPr lang="en-US" altLang="ko-KR" sz="2400" dirty="0" smtClean="0"/>
              <a:t>8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6)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-5(</a:t>
            </a:r>
            <a:r>
              <a:rPr lang="ko-KR" altLang="en-US" sz="2400" dirty="0"/>
              <a:t>공립</a:t>
            </a:r>
            <a:r>
              <a:rPr lang="en-US" altLang="ko-KR" sz="2400" dirty="0" smtClean="0"/>
              <a:t>)</a:t>
            </a:r>
            <a:r>
              <a:rPr lang="en-US" altLang="ko-KR" sz="2400" b="1" dirty="0" smtClean="0"/>
              <a:t>………………………………………………………</a:t>
            </a:r>
            <a:r>
              <a:rPr lang="en-US" altLang="ko-KR" sz="2400" b="1" dirty="0"/>
              <a:t>…</a:t>
            </a:r>
            <a:r>
              <a:rPr lang="en-US" altLang="ko-KR" sz="2400" dirty="0" smtClean="0"/>
              <a:t>9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7)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-5(</a:t>
            </a:r>
            <a:r>
              <a:rPr lang="ko-KR" altLang="en-US" sz="2400" dirty="0"/>
              <a:t>사립</a:t>
            </a:r>
            <a:r>
              <a:rPr lang="en-US" altLang="ko-KR" sz="2400" dirty="0" smtClean="0"/>
              <a:t>)</a:t>
            </a:r>
            <a:r>
              <a:rPr lang="en-US" altLang="ko-KR" sz="2400" b="1" dirty="0" smtClean="0"/>
              <a:t>…………………………………………………….…</a:t>
            </a:r>
            <a:r>
              <a:rPr lang="en-US" altLang="ko-KR" sz="2400" dirty="0" smtClean="0"/>
              <a:t>10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8)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6</a:t>
            </a:r>
            <a:r>
              <a:rPr lang="en-US" altLang="ko-KR" sz="2400" b="1" dirty="0" smtClean="0"/>
              <a:t>……………………………………………………………….</a:t>
            </a:r>
            <a:r>
              <a:rPr lang="en-US" altLang="ko-KR" sz="2400" dirty="0" smtClean="0"/>
              <a:t>11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9)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-7(</a:t>
            </a:r>
            <a:r>
              <a:rPr lang="ko-KR" altLang="en-US" sz="2400" dirty="0"/>
              <a:t>공립</a:t>
            </a:r>
            <a:r>
              <a:rPr lang="en-US" altLang="ko-KR" sz="2400" dirty="0" smtClean="0"/>
              <a:t>)</a:t>
            </a:r>
            <a:r>
              <a:rPr lang="en-US" altLang="ko-KR" sz="2400" b="1" dirty="0" smtClean="0"/>
              <a:t>……………………………………………………….</a:t>
            </a:r>
            <a:r>
              <a:rPr lang="en-US" altLang="ko-KR" sz="2400" dirty="0" smtClean="0"/>
              <a:t>12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10)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-7(</a:t>
            </a:r>
            <a:r>
              <a:rPr lang="ko-KR" altLang="en-US" sz="2400" dirty="0"/>
              <a:t>사립</a:t>
            </a:r>
            <a:r>
              <a:rPr lang="en-US" altLang="ko-KR" sz="2400" dirty="0" smtClean="0"/>
              <a:t>)</a:t>
            </a:r>
            <a:r>
              <a:rPr lang="en-US" altLang="ko-KR" sz="2400" b="1" dirty="0" smtClean="0"/>
              <a:t>……………………………………………………..</a:t>
            </a:r>
            <a:r>
              <a:rPr lang="en-US" altLang="ko-KR" sz="2400" dirty="0" smtClean="0"/>
              <a:t>13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11)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8</a:t>
            </a:r>
            <a:r>
              <a:rPr lang="en-US" altLang="ko-KR" sz="2400" b="1" dirty="0" smtClean="0"/>
              <a:t>……………………………………………………………..</a:t>
            </a:r>
            <a:r>
              <a:rPr lang="en-US" altLang="ko-KR" sz="2400" dirty="0" smtClean="0"/>
              <a:t>14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12)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9</a:t>
            </a:r>
            <a:r>
              <a:rPr lang="en-US" altLang="ko-KR" sz="2400" b="1" dirty="0" smtClean="0"/>
              <a:t>……………………………………………………………..</a:t>
            </a:r>
            <a:r>
              <a:rPr lang="en-US" altLang="ko-KR" sz="2400" dirty="0" smtClean="0"/>
              <a:t>15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13)</a:t>
            </a:r>
            <a:r>
              <a:rPr lang="ko-KR" altLang="en-US" sz="2400" dirty="0" err="1"/>
              <a:t>작은도서관</a:t>
            </a:r>
            <a:r>
              <a:rPr lang="ko-KR" altLang="en-US" sz="2400" dirty="0"/>
              <a:t> 운영실태조사</a:t>
            </a:r>
            <a:r>
              <a:rPr lang="en-US" altLang="ko-KR" sz="2400" dirty="0"/>
              <a:t>-</a:t>
            </a:r>
            <a:r>
              <a:rPr lang="ko-KR" altLang="en-US" sz="2400" dirty="0" smtClean="0"/>
              <a:t>결과</a:t>
            </a:r>
            <a:r>
              <a:rPr lang="en-US" altLang="ko-KR" sz="2400" b="1" dirty="0" smtClean="0"/>
              <a:t>………………………………………………………</a:t>
            </a:r>
            <a:r>
              <a:rPr lang="en-US" altLang="ko-KR" sz="2400" b="1" dirty="0"/>
              <a:t>…</a:t>
            </a:r>
            <a:r>
              <a:rPr lang="en-US" altLang="ko-KR" sz="2400" dirty="0" smtClean="0"/>
              <a:t>16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 smtClean="0"/>
              <a:t>도서관관리</a:t>
            </a:r>
            <a:r>
              <a:rPr lang="en-US" altLang="ko-KR" sz="2400" b="1" dirty="0" smtClean="0"/>
              <a:t>……………………………………………………………………………………...17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1)</a:t>
            </a:r>
            <a:r>
              <a:rPr lang="ko-KR" altLang="en-US" sz="2400" dirty="0"/>
              <a:t>도서관 </a:t>
            </a:r>
            <a:r>
              <a:rPr lang="ko-KR" altLang="en-US" sz="2400" dirty="0" smtClean="0"/>
              <a:t>조회</a:t>
            </a:r>
            <a:r>
              <a:rPr lang="en-US" altLang="ko-KR" sz="2400" b="1" dirty="0" smtClean="0"/>
              <a:t>…………………………………………………………………………………….</a:t>
            </a:r>
            <a:r>
              <a:rPr lang="en-US" altLang="ko-KR" sz="2400" dirty="0" smtClean="0"/>
              <a:t>18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 smtClean="0"/>
              <a:t>운영자관리</a:t>
            </a:r>
            <a:r>
              <a:rPr lang="en-US" altLang="ko-KR" sz="2400" b="1" dirty="0" smtClean="0"/>
              <a:t>……………………………………………………………………………………</a:t>
            </a:r>
            <a:r>
              <a:rPr lang="en-US" altLang="ko-KR" sz="2400" b="1" dirty="0"/>
              <a:t>…</a:t>
            </a:r>
            <a:r>
              <a:rPr lang="en-US" altLang="ko-KR" sz="2400" b="1" dirty="0" smtClean="0"/>
              <a:t>19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1)</a:t>
            </a:r>
            <a:r>
              <a:rPr lang="ko-KR" altLang="en-US" sz="2400" dirty="0"/>
              <a:t>현장운영자 </a:t>
            </a:r>
            <a:r>
              <a:rPr lang="ko-KR" altLang="en-US" sz="2400" dirty="0" smtClean="0"/>
              <a:t>조회</a:t>
            </a:r>
            <a:r>
              <a:rPr lang="en-US" altLang="ko-KR" sz="2400" b="1" dirty="0" smtClean="0"/>
              <a:t>……………………………………………………………………………….</a:t>
            </a:r>
            <a:r>
              <a:rPr lang="en-US" altLang="ko-KR" sz="2400" dirty="0" smtClean="0"/>
              <a:t>20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2207" y="10760473"/>
            <a:ext cx="11429294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2224943"/>
            <a:ext cx="11734800" cy="76316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b="1" dirty="0" smtClean="0"/>
              <a:t>도서관 조회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818577" y="837429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550" y="9959953"/>
            <a:ext cx="7343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정보를 수정한 뒤</a:t>
            </a:r>
            <a:r>
              <a:rPr lang="en-US" altLang="ko-KR" sz="2000" b="1" dirty="0" smtClean="0"/>
              <a:t>             </a:t>
            </a:r>
            <a:r>
              <a:rPr lang="ko-KR" altLang="en-US" sz="2000" b="1" dirty="0" smtClean="0"/>
              <a:t>버튼을 누르면 정보가 저장된다</a:t>
            </a:r>
            <a:r>
              <a:rPr lang="en-US" altLang="ko-KR" sz="2000" b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b="1" dirty="0" smtClean="0"/>
              <a:t>저장된 정보는 운영실태조사설문에 자동 반영된다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endParaRPr lang="en-US" altLang="ko-KR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0276918" y="199995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도서관관리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929" y="10011843"/>
            <a:ext cx="957283" cy="306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18</a:t>
            </a:r>
            <a:endParaRPr lang="ko-KR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206" y="1616600"/>
            <a:ext cx="1141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smtClean="0"/>
              <a:t>운영중인 도서관 정보를 수정할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285750" y="203835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50" y="242988"/>
            <a:ext cx="33025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운영평가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43750" y="5405262"/>
            <a:ext cx="5124450" cy="933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운영자관리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18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72206" y="14570473"/>
            <a:ext cx="11429295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2312433"/>
            <a:ext cx="11734800" cy="7134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b="1" dirty="0" smtClean="0"/>
              <a:t>현장운영자 조회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41697" y="34455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550" y="9464653"/>
            <a:ext cx="1097287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</a:t>
            </a:r>
            <a:r>
              <a:rPr lang="ko-KR" altLang="en-US" sz="2000" b="1" dirty="0" err="1" smtClean="0"/>
              <a:t>작은도서관을</a:t>
            </a:r>
            <a:r>
              <a:rPr lang="ko-KR" altLang="en-US" sz="2000" b="1" dirty="0" smtClean="0"/>
              <a:t> 운영하고 있는 운영자 정보를 입력하는 메뉴이다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            버튼을 누르면 비밀번호변경 팝업이 뜨고 새로운 비밀번호로 변경할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정보를 수정한 뒤</a:t>
            </a:r>
            <a:r>
              <a:rPr lang="en-US" altLang="ko-KR" sz="2000" b="1" dirty="0" smtClean="0"/>
              <a:t>             </a:t>
            </a:r>
            <a:r>
              <a:rPr lang="ko-KR" altLang="en-US" sz="2000" b="1" dirty="0" smtClean="0"/>
              <a:t>버튼을 누르면 정보가 저장된다</a:t>
            </a:r>
            <a:r>
              <a:rPr lang="en-US" altLang="ko-KR" sz="2000" b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b="1" dirty="0" smtClean="0"/>
              <a:t>저장된 정보는 운영실태조사설문에 자동 반영된다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endParaRPr lang="en-US" altLang="ko-KR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0276918" y="199995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3.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운영자관리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3927" y="40343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988" y="13764696"/>
            <a:ext cx="957283" cy="306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80696" y="650739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924" y="10141500"/>
            <a:ext cx="1457728" cy="34985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924" y="10708045"/>
            <a:ext cx="6391484" cy="29109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20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06" y="1616600"/>
            <a:ext cx="1141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smtClean="0"/>
              <a:t>운영중인 도서관 정보를 수정할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285750" y="211455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95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75188" y="199995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 서비스소개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2573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서비스소개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206" y="161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1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85750" y="175260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" y="1801266"/>
            <a:ext cx="114681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/>
              <a:t> </a:t>
            </a:r>
            <a:r>
              <a:rPr lang="en-US" altLang="ko-KR" sz="2000" dirty="0"/>
              <a:t>2013</a:t>
            </a:r>
            <a:r>
              <a:rPr lang="ko-KR" altLang="en-US" sz="2000" dirty="0"/>
              <a:t>년 말 기준 운영 확인된 </a:t>
            </a:r>
            <a:r>
              <a:rPr lang="ko-KR" altLang="en-US" sz="2000" dirty="0" err="1"/>
              <a:t>작은도서관의</a:t>
            </a:r>
            <a:r>
              <a:rPr lang="ko-KR" altLang="en-US" sz="2000" dirty="0"/>
              <a:t> 수는 총 </a:t>
            </a:r>
            <a:r>
              <a:rPr lang="en-US" altLang="ko-KR" sz="2000" dirty="0"/>
              <a:t>4,686</a:t>
            </a:r>
            <a:r>
              <a:rPr lang="ko-KR" altLang="en-US" sz="2000" dirty="0"/>
              <a:t>개로</a:t>
            </a:r>
            <a:r>
              <a:rPr lang="en-US" altLang="ko-KR" sz="2000" dirty="0"/>
              <a:t>, </a:t>
            </a:r>
            <a:r>
              <a:rPr lang="ko-KR" altLang="en-US" sz="2000" dirty="0"/>
              <a:t>전년도</a:t>
            </a:r>
            <a:r>
              <a:rPr lang="en-US" altLang="ko-KR" sz="2000" dirty="0"/>
              <a:t>(2012</a:t>
            </a:r>
            <a:r>
              <a:rPr lang="ko-KR" altLang="en-US" sz="2000" dirty="0"/>
              <a:t>년</a:t>
            </a:r>
            <a:r>
              <a:rPr lang="en-US" altLang="ko-KR" sz="2000" dirty="0"/>
              <a:t>) </a:t>
            </a:r>
            <a:r>
              <a:rPr lang="ko-KR" altLang="en-US" sz="2000" dirty="0"/>
              <a:t>대비 </a:t>
            </a:r>
            <a:r>
              <a:rPr lang="en-US" altLang="ko-KR" sz="2000" dirty="0"/>
              <a:t>18.6% </a:t>
            </a:r>
            <a:r>
              <a:rPr lang="ko-KR" altLang="en-US" sz="2000" dirty="0"/>
              <a:t>증가하였으며 최근 </a:t>
            </a:r>
            <a:r>
              <a:rPr lang="en-US" altLang="ko-KR" sz="2000" dirty="0"/>
              <a:t>4</a:t>
            </a:r>
            <a:r>
              <a:rPr lang="ko-KR" altLang="en-US" sz="2000" dirty="0"/>
              <a:t>년간 전국의 </a:t>
            </a:r>
            <a:r>
              <a:rPr lang="ko-KR" altLang="en-US" sz="2000" dirty="0" err="1"/>
              <a:t>작은도서관</a:t>
            </a:r>
            <a:r>
              <a:rPr lang="ko-KR" altLang="en-US" sz="2000" dirty="0"/>
              <a:t> 수는 꾸준히 증가하고 있다</a:t>
            </a:r>
            <a:endParaRPr lang="en-US" altLang="ko-KR" sz="2000" dirty="0"/>
          </a:p>
          <a:p>
            <a:pPr>
              <a:lnSpc>
                <a:spcPct val="200000"/>
              </a:lnSpc>
            </a:pPr>
            <a:endParaRPr lang="en-US" altLang="ko-KR" sz="2000" dirty="0"/>
          </a:p>
          <a:p>
            <a:pPr>
              <a:lnSpc>
                <a:spcPct val="200000"/>
              </a:lnSpc>
            </a:pPr>
            <a:r>
              <a:rPr lang="ko-KR" altLang="en-US" sz="2000" dirty="0"/>
              <a:t>매년 </a:t>
            </a:r>
            <a:r>
              <a:rPr lang="ko-KR" altLang="en-US" sz="2000" dirty="0" err="1"/>
              <a:t>작은도서관의</a:t>
            </a:r>
            <a:r>
              <a:rPr lang="ko-KR" altLang="en-US" sz="2000" dirty="0"/>
              <a:t> 수가 </a:t>
            </a:r>
            <a:r>
              <a:rPr lang="en-US" altLang="ko-KR" sz="2000" dirty="0"/>
              <a:t>15% </a:t>
            </a:r>
            <a:r>
              <a:rPr lang="ko-KR" altLang="en-US" sz="2000" dirty="0"/>
              <a:t>내외의 증가율로 늘어나고 있는 반면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작은도서관</a:t>
            </a:r>
            <a:r>
              <a:rPr lang="ko-KR" altLang="en-US" sz="2000" dirty="0"/>
              <a:t> 운영 및 구성 필수적 요소인 보유 도서자료나 운영 인력 등은 증가하지 않거나 그 증가 추세가 미미하다</a:t>
            </a:r>
            <a:endParaRPr lang="en-US" altLang="ko-KR" sz="2000" dirty="0"/>
          </a:p>
          <a:p>
            <a:pPr>
              <a:lnSpc>
                <a:spcPct val="200000"/>
              </a:lnSpc>
            </a:pPr>
            <a:endParaRPr lang="en-US" altLang="ko-KR" sz="2000" dirty="0" smtClean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 </a:t>
            </a:r>
            <a:r>
              <a:rPr lang="ko-KR" altLang="en-US" sz="2000" dirty="0" err="1"/>
              <a:t>작은도서관이</a:t>
            </a:r>
            <a:r>
              <a:rPr lang="ko-KR" altLang="en-US" sz="2000" dirty="0"/>
              <a:t> 주민 생활 가까이에서 공공도서관의 역할을 </a:t>
            </a:r>
            <a:r>
              <a:rPr lang="ko-KR" altLang="en-US" sz="2000" dirty="0" smtClean="0"/>
              <a:t>대체하는 본질적인 </a:t>
            </a:r>
            <a:r>
              <a:rPr lang="ko-KR" altLang="en-US" sz="2000" dirty="0"/>
              <a:t>기능을 </a:t>
            </a:r>
            <a:r>
              <a:rPr lang="ko-KR" altLang="en-US" sz="2000" dirty="0" smtClean="0"/>
              <a:t>수행하기 </a:t>
            </a:r>
            <a:r>
              <a:rPr lang="ko-KR" altLang="en-US" sz="2000" dirty="0"/>
              <a:t>위해서는 </a:t>
            </a:r>
            <a:r>
              <a:rPr lang="ko-KR" altLang="en-US" sz="2000" dirty="0" err="1"/>
              <a:t>작은도서관의</a:t>
            </a:r>
            <a:r>
              <a:rPr lang="ko-KR" altLang="en-US" sz="2000" dirty="0"/>
              <a:t> 양적 성장과 더불어 </a:t>
            </a:r>
            <a:r>
              <a:rPr lang="ko-KR" altLang="en-US" sz="2000" dirty="0" err="1"/>
              <a:t>작은도서관의</a:t>
            </a:r>
            <a:r>
              <a:rPr lang="ko-KR" altLang="en-US" sz="2000" dirty="0"/>
              <a:t> 운영 내실화에 대한 질적 향상이 </a:t>
            </a:r>
            <a:r>
              <a:rPr lang="ko-KR" altLang="en-US" sz="2000" dirty="0" smtClean="0"/>
              <a:t>필요하다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</a:pPr>
            <a:endParaRPr lang="en-US" altLang="ko-KR" sz="2000" dirty="0" smtClean="0"/>
          </a:p>
          <a:p>
            <a:pPr>
              <a:lnSpc>
                <a:spcPct val="200000"/>
              </a:lnSpc>
            </a:pPr>
            <a:r>
              <a:rPr lang="en-US" altLang="ko-KR" sz="2000" dirty="0" smtClean="0"/>
              <a:t> </a:t>
            </a:r>
            <a:r>
              <a:rPr lang="ko-KR" altLang="en-US" sz="2000" dirty="0"/>
              <a:t>이를 위해서는 </a:t>
            </a:r>
            <a:r>
              <a:rPr lang="ko-KR" altLang="en-US" sz="2000" dirty="0" smtClean="0"/>
              <a:t>현재 운영중인 </a:t>
            </a:r>
            <a:r>
              <a:rPr lang="ko-KR" altLang="en-US" sz="2000" dirty="0" err="1" smtClean="0"/>
              <a:t>작은도서관에</a:t>
            </a:r>
            <a:r>
              <a:rPr lang="ko-KR" altLang="en-US" sz="2000" dirty="0" smtClean="0"/>
              <a:t> 대한 정확한 현황파악과 진단을 통해 각 </a:t>
            </a:r>
            <a:r>
              <a:rPr lang="ko-KR" altLang="en-US" sz="2000" dirty="0" err="1" smtClean="0"/>
              <a:t>작은도서관의</a:t>
            </a:r>
            <a:r>
              <a:rPr lang="ko-KR" altLang="en-US" sz="2000" dirty="0" smtClean="0"/>
              <a:t> 내실화를 위한 방안을 모색할 필요가 있으며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천편일률적으로 지원도 각 도서관의 문제에 맞도록 도서자료 </a:t>
            </a:r>
            <a:r>
              <a:rPr lang="ko-KR" altLang="en-US" sz="2000" dirty="0"/>
              <a:t>확충</a:t>
            </a:r>
            <a:r>
              <a:rPr lang="en-US" altLang="ko-KR" sz="2000" dirty="0"/>
              <a:t>, </a:t>
            </a:r>
            <a:r>
              <a:rPr lang="ko-KR" altLang="en-US" sz="2000" dirty="0"/>
              <a:t>인력자원 및 전문 인력 교육 지원</a:t>
            </a:r>
            <a:r>
              <a:rPr lang="en-US" altLang="ko-KR" sz="2000" dirty="0"/>
              <a:t>, </a:t>
            </a:r>
            <a:r>
              <a:rPr lang="ko-KR" altLang="en-US" sz="2000" dirty="0"/>
              <a:t>운영 기본 시설 및 이용자 서비스 </a:t>
            </a:r>
            <a:r>
              <a:rPr lang="ko-KR" altLang="en-US" sz="2000" dirty="0" smtClean="0"/>
              <a:t>지원 등으로 더 세밀한 보완책이 강구될 수 있을 것이다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lnSpc>
                <a:spcPct val="200000"/>
              </a:lnSpc>
            </a:pPr>
            <a:r>
              <a:rPr lang="ko-KR" altLang="en-US" sz="2000" dirty="0" smtClean="0"/>
              <a:t> 그러기 위해서는 </a:t>
            </a:r>
            <a:r>
              <a:rPr lang="ko-KR" altLang="en-US" sz="2000" dirty="0" err="1" smtClean="0"/>
              <a:t>작은도서관에</a:t>
            </a:r>
            <a:r>
              <a:rPr lang="ko-KR" altLang="en-US" sz="2000" dirty="0" smtClean="0"/>
              <a:t> 대한 정확한 정보수집이 우선되어야 한다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작은도서관</a:t>
            </a:r>
            <a:r>
              <a:rPr lang="ko-KR" altLang="en-US" sz="2000" dirty="0" smtClean="0"/>
              <a:t> 통계조사는   </a:t>
            </a:r>
            <a:r>
              <a:rPr lang="ko-KR" altLang="en-US" sz="2000" dirty="0" err="1" smtClean="0"/>
              <a:t>작은도서관의</a:t>
            </a:r>
            <a:r>
              <a:rPr lang="ko-KR" altLang="en-US" sz="2000" dirty="0" smtClean="0"/>
              <a:t> 운영 현장을 파악하고 이에 알맞은 적절한 지원이 될 수 있는 기초 정보를 제공하게 될 것이다</a:t>
            </a:r>
            <a:r>
              <a:rPr lang="en-US" altLang="ko-KR" sz="2000" dirty="0" smtClean="0"/>
              <a:t>.</a:t>
            </a:r>
            <a:endParaRPr lang="ko-KR" altLang="ko-KR" sz="2000" dirty="0"/>
          </a:p>
        </p:txBody>
      </p:sp>
      <p:pic>
        <p:nvPicPr>
          <p:cNvPr id="10" name="그림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183" y="12686427"/>
            <a:ext cx="3402013" cy="22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3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790" y="2394539"/>
            <a:ext cx="11393186" cy="8159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84738" y="19999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 시작하기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2573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b="1" dirty="0" smtClean="0"/>
              <a:t>로그인하기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10690" y="52768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" y="10668000"/>
            <a:ext cx="11110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부여된 아이디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비밀번호를 입력한 뒤 </a:t>
            </a:r>
            <a:r>
              <a:rPr lang="ko-KR" altLang="en-US" sz="2000" b="1" dirty="0" err="1" smtClean="0"/>
              <a:t>로그인한다</a:t>
            </a:r>
            <a:r>
              <a:rPr lang="en-US" altLang="ko-KR" sz="2000" b="1" dirty="0" smtClean="0"/>
              <a:t>.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: </a:t>
            </a:r>
            <a:r>
              <a:rPr lang="ko-KR" altLang="en-US" sz="2000" b="1" dirty="0" smtClean="0"/>
              <a:t>아이디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비밀번호 분실 시 담당자에게 연락하여 유선으로 아이디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비밀번호를 찾는다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1342" y="59502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59" y="11376033"/>
            <a:ext cx="734086" cy="2635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17"/>
          <a:stretch/>
        </p:blipFill>
        <p:spPr>
          <a:xfrm>
            <a:off x="1733449" y="11784820"/>
            <a:ext cx="7219758" cy="30170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206" y="1616600"/>
            <a:ext cx="1117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- </a:t>
            </a:r>
            <a:r>
              <a:rPr lang="ko-KR" altLang="en-US" b="1" dirty="0" smtClean="0"/>
              <a:t>운영평가시스템에 접속하기 위한 로그인 페이지이다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문화체육관광부에서 발급받은 </a:t>
            </a:r>
            <a:r>
              <a:rPr lang="en-US" altLang="ko-KR" b="1" dirty="0" smtClean="0"/>
              <a:t>ID</a:t>
            </a:r>
            <a:r>
              <a:rPr lang="ko-KR" altLang="en-US" b="1" dirty="0" smtClean="0"/>
              <a:t>로 접속할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85750" y="222885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66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50" y="242988"/>
            <a:ext cx="33025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운영평가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43750" y="5405262"/>
            <a:ext cx="5124450" cy="933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/>
              <a:t>1. </a:t>
            </a:r>
            <a:r>
              <a:rPr lang="ko-KR" altLang="en-US" sz="3200" b="1" dirty="0" smtClean="0"/>
              <a:t>실태조사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006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7454" y="11546145"/>
            <a:ext cx="11394046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" y="2519841"/>
            <a:ext cx="11740852" cy="71385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257300"/>
            <a:ext cx="417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시작하기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4849" y="4038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9791700"/>
            <a:ext cx="120801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err="1" smtClean="0"/>
              <a:t>조사명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조사기관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조사기간이 표기 되어 있으며 조사기간이 아닌 </a:t>
            </a:r>
            <a:r>
              <a:rPr lang="ko-KR" altLang="en-US" sz="2000" b="1" dirty="0" smtClean="0"/>
              <a:t>기간에는 </a:t>
            </a:r>
            <a:r>
              <a:rPr lang="ko-KR" altLang="en-US" sz="2000" b="1" dirty="0" err="1"/>
              <a:t>로그인이</a:t>
            </a:r>
            <a:r>
              <a:rPr lang="ko-KR" altLang="en-US" sz="2000" b="1" dirty="0"/>
              <a:t> 불가능 하다</a:t>
            </a:r>
            <a:r>
              <a:rPr lang="en-US" altLang="ko-KR" sz="2000" b="1" dirty="0"/>
              <a:t>.</a:t>
            </a:r>
            <a:br>
              <a:rPr lang="en-US" altLang="ko-KR" sz="2000" b="1" dirty="0"/>
            </a:br>
            <a:endParaRPr lang="en-US" altLang="ko-KR" sz="2000" b="1" dirty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smtClean="0"/>
              <a:t>                          – </a:t>
            </a:r>
            <a:r>
              <a:rPr lang="ko-KR" altLang="en-US" sz="2000" b="1" dirty="0"/>
              <a:t>작년도 실태조사 결과가 있으면 </a:t>
            </a:r>
            <a:r>
              <a:rPr lang="en-US" altLang="ko-KR" sz="2000" b="1" dirty="0" smtClean="0"/>
              <a:t>EXCEL</a:t>
            </a:r>
            <a:r>
              <a:rPr lang="ko-KR" altLang="en-US" sz="2000" b="1" dirty="0" smtClean="0"/>
              <a:t>파일로 </a:t>
            </a:r>
            <a:r>
              <a:rPr lang="ko-KR" altLang="en-US" sz="2000" b="1" dirty="0"/>
              <a:t>작년도 결과를 출력할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      버튼을 눌러 설문지를 시작한다</a:t>
            </a:r>
            <a:r>
              <a:rPr lang="en-US" altLang="ko-KR" sz="2000" b="1" dirty="0" smtClean="0"/>
              <a:t>.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설문은 총 </a:t>
            </a:r>
            <a:r>
              <a:rPr lang="en-US" altLang="ko-KR" sz="2000" dirty="0" smtClean="0"/>
              <a:t>9 </a:t>
            </a:r>
            <a:r>
              <a:rPr lang="ko-KR" altLang="en-US" sz="2000" dirty="0" smtClean="0"/>
              <a:t>페이지로 구성되어 있으며 페이지마다 임시저장이 가능하므로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조사기간 내엔 언제든지 설문지를 이어서 작성할 수 있다</a:t>
            </a:r>
            <a:r>
              <a:rPr lang="en-US" altLang="ko-KR" sz="20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0842" y="77409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754" y="77599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54" y="10452114"/>
            <a:ext cx="2256276" cy="3301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54" y="11068972"/>
            <a:ext cx="1011796" cy="3237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650" y="12492868"/>
            <a:ext cx="11738920" cy="24042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98454" y="133035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14954250"/>
            <a:ext cx="8635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ko-KR" altLang="en-US" sz="2000" b="1" dirty="0" smtClean="0"/>
              <a:t>설문 페이지 </a:t>
            </a:r>
            <a:r>
              <a:rPr lang="ko-KR" altLang="en-US" sz="2000" b="1" dirty="0" err="1" smtClean="0"/>
              <a:t>바로가기</a:t>
            </a:r>
            <a:r>
              <a:rPr lang="ko-KR" altLang="en-US" sz="2000" b="1" dirty="0" smtClean="0"/>
              <a:t> 버튼으로 </a:t>
            </a:r>
            <a:r>
              <a:rPr lang="ko-KR" altLang="en-US" sz="2000" b="1" dirty="0" err="1" smtClean="0"/>
              <a:t>미작성</a:t>
            </a:r>
            <a:r>
              <a:rPr lang="ko-KR" altLang="en-US" sz="2000" b="1" dirty="0" smtClean="0"/>
              <a:t> 페이지로는 이동할 수 없지만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작성이 완료된 페이지끼리는 바로 이동이 가능하다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4</a:t>
            </a:r>
            <a:endParaRPr lang="ko-KR" alt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2206" y="1616600"/>
            <a:ext cx="1141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err="1" smtClean="0"/>
              <a:t>작은도서관의</a:t>
            </a:r>
            <a:r>
              <a:rPr lang="ko-KR" altLang="en-US" b="1" dirty="0" smtClean="0"/>
              <a:t> 운영실태현황을 조사하는 메뉴이다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조사기간동안</a:t>
            </a:r>
            <a:r>
              <a:rPr lang="ko-KR" altLang="en-US" b="1" dirty="0" smtClean="0"/>
              <a:t> 현장운영자가 운영중인 </a:t>
            </a:r>
            <a:r>
              <a:rPr lang="ko-KR" altLang="en-US" b="1" dirty="0" err="1" smtClean="0"/>
              <a:t>작은도서관의</a:t>
            </a:r>
            <a:r>
              <a:rPr lang="ko-KR" altLang="en-US" b="1" dirty="0" smtClean="0"/>
              <a:t> 정보를</a:t>
            </a:r>
            <a:r>
              <a:rPr lang="en-US" altLang="ko-KR" b="1" dirty="0"/>
              <a:t> </a:t>
            </a:r>
            <a:r>
              <a:rPr lang="ko-KR" altLang="en-US" b="1" dirty="0" smtClean="0"/>
              <a:t>작성할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285750" y="2343150"/>
            <a:ext cx="11678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07454" y="14232195"/>
            <a:ext cx="11394046" cy="570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1911349"/>
            <a:ext cx="11718250" cy="81947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2573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-1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48190" y="42862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10306050"/>
            <a:ext cx="103525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지금 현재 운영중인 도서관의 시설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자료기준을 기입한다</a:t>
            </a:r>
            <a:r>
              <a:rPr lang="en-US" altLang="ko-KR" sz="2000" b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도서관법 시행령 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조에 규정된 </a:t>
            </a:r>
            <a:r>
              <a:rPr lang="ko-KR" altLang="en-US" sz="2000" dirty="0" err="1" smtClean="0"/>
              <a:t>작은도서관이</a:t>
            </a:r>
            <a:r>
              <a:rPr lang="ko-KR" altLang="en-US" sz="2000" dirty="0" smtClean="0"/>
              <a:t> 갖추어야 하는 시설과 자료기준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ko-KR" altLang="en-US" sz="2000" dirty="0" err="1" smtClean="0"/>
              <a:t>건면적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33</a:t>
            </a:r>
            <a:r>
              <a:rPr lang="ko-KR" altLang="en-US" sz="2000" dirty="0" smtClean="0"/>
              <a:t>㎡ 이상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열람석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석 이상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도서관자료 </a:t>
            </a:r>
            <a:r>
              <a:rPr lang="en-US" altLang="ko-KR" sz="2000" dirty="0" smtClean="0"/>
              <a:t>1,000</a:t>
            </a:r>
            <a:r>
              <a:rPr lang="ko-KR" altLang="en-US" sz="2000" dirty="0" smtClean="0"/>
              <a:t>권 이상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(</a:t>
            </a:r>
            <a:r>
              <a:rPr lang="ko-KR" altLang="en-US" sz="2000" dirty="0" smtClean="0"/>
              <a:t>건물면적에 현관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휴게실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복도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화장실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식당 등의 면적은 포함되지 아니함</a:t>
            </a:r>
            <a:r>
              <a:rPr lang="en-US" altLang="ko-KR" sz="2000" dirty="0" smtClean="0"/>
              <a:t>)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운영중인 </a:t>
            </a:r>
            <a:r>
              <a:rPr lang="ko-KR" altLang="en-US" sz="2000" b="1" dirty="0" err="1" smtClean="0"/>
              <a:t>작은도서관의</a:t>
            </a:r>
            <a:r>
              <a:rPr lang="ko-KR" altLang="en-US" sz="2000" b="1" dirty="0" smtClean="0"/>
              <a:t> 운영상태를 선택한다</a:t>
            </a:r>
            <a:r>
              <a:rPr lang="en-US" altLang="ko-KR" sz="2000" b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2000" dirty="0" err="1" smtClean="0"/>
              <a:t>계속운영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작년에 이어 계속 운영 중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신규등록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개관</a:t>
            </a:r>
            <a:r>
              <a:rPr lang="en-US" altLang="ko-KR" sz="2000" dirty="0" smtClean="0"/>
              <a:t>) – </a:t>
            </a:r>
            <a:r>
              <a:rPr lang="ko-KR" altLang="en-US" sz="2000" dirty="0" smtClean="0"/>
              <a:t>올해 새로 도서관을 개관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등록취소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폐관</a:t>
            </a:r>
            <a:r>
              <a:rPr lang="en-US" altLang="ko-KR" sz="2000" dirty="0" smtClean="0"/>
              <a:t>) – </a:t>
            </a:r>
            <a:r>
              <a:rPr lang="ko-KR" altLang="en-US" sz="2000" dirty="0" smtClean="0"/>
              <a:t>폐관된 도서관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운영 안 함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휴관 포함</a:t>
            </a:r>
            <a:r>
              <a:rPr lang="en-US" altLang="ko-KR" sz="2000" dirty="0" smtClean="0"/>
              <a:t>) – </a:t>
            </a:r>
            <a:r>
              <a:rPr lang="ko-KR" altLang="en-US" sz="2000" dirty="0" smtClean="0"/>
              <a:t>장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단기 운영 중지 </a:t>
            </a:r>
            <a:endParaRPr lang="en-US" altLang="ko-KR" sz="2000" dirty="0" smtClean="0"/>
          </a:p>
          <a:p>
            <a:pPr lvl="1"/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            버튼을 눌러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61842" y="78933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8154" y="87315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457" y="13709664"/>
            <a:ext cx="1031834" cy="3301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5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54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728707" y="14956095"/>
            <a:ext cx="11158494" cy="436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b="12922"/>
          <a:stretch/>
        </p:blipFill>
        <p:spPr>
          <a:xfrm>
            <a:off x="329388" y="7935635"/>
            <a:ext cx="11557812" cy="5132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88" y="1694207"/>
            <a:ext cx="11557812" cy="47563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-2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1794" y="34876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6572250"/>
            <a:ext cx="7241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등록정보를 작성한다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작년도 실태조사 이후 변경사항이 있는 경우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있다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를 선택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작년도 실태조사 이후 변경사항이 없는 경우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없다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를 선택</a:t>
            </a: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66829" y="500184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1794" y="78139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13178492"/>
            <a:ext cx="7351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ko-KR" altLang="en-US" sz="2000" b="1" dirty="0" smtClean="0"/>
              <a:t>현재 운영중인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작은도서관의</a:t>
            </a:r>
            <a:r>
              <a:rPr lang="ko-KR" altLang="en-US" sz="2000" b="1" dirty="0" smtClean="0"/>
              <a:t> 기본사항을 작성한다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en-US" altLang="ko-KR" sz="2000" b="1" dirty="0" smtClean="0"/>
              <a:t>      </a:t>
            </a:r>
            <a:r>
              <a:rPr lang="ko-KR" altLang="en-US" sz="2000" b="1" dirty="0" smtClean="0"/>
              <a:t>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ko-KR" altLang="en-US" sz="2000" b="1" dirty="0" smtClean="0"/>
              <a:t>            버튼을 눌러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840" y="113728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7" y="13876337"/>
            <a:ext cx="347663" cy="3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7263090" y="124015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707" y="1447166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6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851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785857" y="14797340"/>
            <a:ext cx="11210927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47724" y="8250495"/>
            <a:ext cx="11210927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1" y="9191447"/>
            <a:ext cx="11734800" cy="38367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t="17482"/>
          <a:stretch/>
        </p:blipFill>
        <p:spPr>
          <a:xfrm>
            <a:off x="266701" y="1752600"/>
            <a:ext cx="11791950" cy="53312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12573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ko-KR" altLang="en-US" b="1" dirty="0" err="1" smtClean="0"/>
              <a:t>작은도서관</a:t>
            </a:r>
            <a:r>
              <a:rPr lang="ko-KR" altLang="en-US" b="1" dirty="0" smtClean="0"/>
              <a:t> 운영실태조사</a:t>
            </a:r>
            <a:r>
              <a:rPr lang="en-US" altLang="ko-KR" b="1" dirty="0" smtClean="0"/>
              <a:t>-3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1864" y="267661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0" y="7109142"/>
            <a:ext cx="106442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sz="2000" b="1" dirty="0" smtClean="0"/>
              <a:t>현재 운영중인 도서관의 운영정보를 작성한다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운영요일과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운영시간을 입력하면 평균 운영시간이 자동계산 된다</a:t>
            </a:r>
            <a:r>
              <a:rPr lang="en-US" altLang="ko-KR" sz="2000" dirty="0" smtClean="0"/>
              <a:t>. (</a:t>
            </a:r>
            <a:r>
              <a:rPr lang="ko-KR" altLang="en-US" sz="2000" dirty="0" smtClean="0"/>
              <a:t>수기로 수정가능</a:t>
            </a:r>
            <a:r>
              <a:rPr lang="en-US" altLang="ko-KR" sz="2000" dirty="0" smtClean="0"/>
              <a:t>)</a:t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342900" indent="-342900">
              <a:buFont typeface="+mj-ea"/>
              <a:buAutoNum type="circleNumDbPlain"/>
            </a:pPr>
            <a:endParaRPr lang="en-US" altLang="ko-KR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485829" y="484944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3045142"/>
            <a:ext cx="72410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ko-KR" altLang="en-US" sz="2000" b="1" dirty="0" smtClean="0"/>
              <a:t>현재 운영중인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작은도서관의</a:t>
            </a:r>
            <a:r>
              <a:rPr lang="ko-KR" altLang="en-US" sz="2000" b="1" dirty="0" smtClean="0"/>
              <a:t> 운영자 정보를 작성한다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en-US" altLang="ko-KR" sz="2000" b="1" dirty="0" smtClean="0"/>
              <a:t>      </a:t>
            </a:r>
            <a:r>
              <a:rPr lang="ko-KR" altLang="en-US" sz="2000" b="1" dirty="0" smtClean="0"/>
              <a:t>버튼에 마우스를 대면 해당 질문의 설명을 볼 수 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ko-KR" altLang="en-US" sz="2000" b="1" dirty="0" smtClean="0"/>
              <a:t>            버튼을 눌러 </a:t>
            </a:r>
            <a:r>
              <a:rPr lang="en-US" altLang="ko-KR" sz="2000" b="1" dirty="0"/>
              <a:t>4</a:t>
            </a:r>
            <a:r>
              <a:rPr lang="ko-KR" altLang="en-US" sz="2000" b="1" dirty="0" smtClean="0"/>
              <a:t>페이지로 이동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자동 임시저장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*</a:t>
            </a:r>
            <a:r>
              <a:rPr lang="ko-KR" altLang="en-US" sz="2000" dirty="0" smtClean="0"/>
              <a:t>이 표시된 항목은 필수 항목</a:t>
            </a:r>
            <a:r>
              <a:rPr lang="en-US" altLang="ko-KR" sz="20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4040" y="89535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그림 17" descr="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" y="13723937"/>
            <a:ext cx="347663" cy="3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7358340" y="11658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57" y="14319264"/>
            <a:ext cx="972302" cy="311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4738" y="19999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실태조사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3" name="그림 22" descr="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4" y="7772862"/>
            <a:ext cx="347663" cy="3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3646874" y="953827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31" y="2405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solidFill>
                  <a:schemeClr val="bg1"/>
                </a:solidFill>
              </a:rPr>
              <a:t>작은도서관</a:t>
            </a:r>
            <a:r>
              <a:rPr lang="ko-KR" altLang="en-US" sz="2400" b="1" spc="-150" dirty="0" smtClean="0">
                <a:solidFill>
                  <a:schemeClr val="bg1"/>
                </a:solidFill>
              </a:rPr>
              <a:t> 운영평가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487150" y="15499645"/>
            <a:ext cx="723900" cy="533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7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751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852</Words>
  <Application>Microsoft Office PowerPoint</Application>
  <PresentationFormat>사용자 지정</PresentationFormat>
  <Paragraphs>256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sunah</dc:creator>
  <cp:lastModifiedBy>user</cp:lastModifiedBy>
  <cp:revision>76</cp:revision>
  <dcterms:created xsi:type="dcterms:W3CDTF">2014-12-05T10:09:51Z</dcterms:created>
  <dcterms:modified xsi:type="dcterms:W3CDTF">2015-02-10T04:01:05Z</dcterms:modified>
</cp:coreProperties>
</file>